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Roboto"/>
      <p:regular r:id="rId34"/>
      <p:bold r:id="rId35"/>
      <p:italic r:id="rId36"/>
      <p:boldItalic r:id="rId37"/>
    </p:embeddedFont>
    <p:embeddedFont>
      <p:font typeface="Lato"/>
      <p:regular r:id="rId38"/>
      <p:bold r:id="rId39"/>
      <p:italic r:id="rId40"/>
      <p:boldItalic r:id="rId41"/>
    </p:embeddedFont>
    <p:embeddedFont>
      <p:font typeface="PT Serif"/>
      <p:regular r:id="rId42"/>
      <p:bold r:id="rId43"/>
      <p:italic r:id="rId44"/>
      <p:boldItalic r:id="rId45"/>
    </p:embeddedFont>
    <p:embeddedFont>
      <p:font typeface="Merriweather"/>
      <p:regular r:id="rId46"/>
      <p:bold r:id="rId47"/>
      <p:italic r:id="rId48"/>
      <p:boldItalic r:id="rId49"/>
    </p:embeddedFont>
    <p:embeddedFont>
      <p:font typeface="DM Sans"/>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42" Type="http://schemas.openxmlformats.org/officeDocument/2006/relationships/font" Target="fonts/PTSerif-regular.fntdata"/><Relationship Id="rId41" Type="http://schemas.openxmlformats.org/officeDocument/2006/relationships/font" Target="fonts/Lato-boldItalic.fntdata"/><Relationship Id="rId44" Type="http://schemas.openxmlformats.org/officeDocument/2006/relationships/font" Target="fonts/PTSerif-italic.fntdata"/><Relationship Id="rId43" Type="http://schemas.openxmlformats.org/officeDocument/2006/relationships/font" Target="fonts/PTSerif-bold.fntdata"/><Relationship Id="rId46" Type="http://schemas.openxmlformats.org/officeDocument/2006/relationships/font" Target="fonts/Merriweather-regular.fntdata"/><Relationship Id="rId45" Type="http://schemas.openxmlformats.org/officeDocument/2006/relationships/font" Target="fonts/PTSerif-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erriweather-italic.fntdata"/><Relationship Id="rId47" Type="http://schemas.openxmlformats.org/officeDocument/2006/relationships/font" Target="fonts/Merriweather-bold.fntdata"/><Relationship Id="rId49" Type="http://schemas.openxmlformats.org/officeDocument/2006/relationships/font" Target="fonts/Merriweather-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Roboto-bold.fntdata"/><Relationship Id="rId34" Type="http://schemas.openxmlformats.org/officeDocument/2006/relationships/font" Target="fonts/Roboto-regular.fntdata"/><Relationship Id="rId37" Type="http://schemas.openxmlformats.org/officeDocument/2006/relationships/font" Target="fonts/Roboto-boldItalic.fntdata"/><Relationship Id="rId36" Type="http://schemas.openxmlformats.org/officeDocument/2006/relationships/font" Target="fonts/Roboto-italic.fntdata"/><Relationship Id="rId39" Type="http://schemas.openxmlformats.org/officeDocument/2006/relationships/font" Target="fonts/Lato-bold.fntdata"/><Relationship Id="rId38" Type="http://schemas.openxmlformats.org/officeDocument/2006/relationships/font" Target="fonts/Lato-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DMSans-bold.fntdata"/><Relationship Id="rId50" Type="http://schemas.openxmlformats.org/officeDocument/2006/relationships/font" Target="fonts/DMSans-regular.fntdata"/><Relationship Id="rId53" Type="http://schemas.openxmlformats.org/officeDocument/2006/relationships/font" Target="fonts/DMSans-boldItalic.fntdata"/><Relationship Id="rId52" Type="http://schemas.openxmlformats.org/officeDocument/2006/relationships/font" Target="fonts/DMSans-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3ba1e1d1b2_2_5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3ba1e1d1b2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3ba1e1d1b2_6_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3ba1e1d1b2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3ba1e1d1b2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3ba1e1d1b2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3ba1e1d1b2_6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3ba1e1d1b2_6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3ba1e1d1b2_6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3ba1e1d1b2_6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3ba1e1d1b2_6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3ba1e1d1b2_6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3ba1e1d1b2_6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33ba1e1d1b2_6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3ba1e1d1b2_6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3ba1e1d1b2_6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3ba1e1d1b2_6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3ba1e1d1b2_6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3ba1e1d1b2_6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3ba1e1d1b2_6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3ba1e1d1b2_6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3ba1e1d1b2_6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3ba1e1d1b2_2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3ba1e1d1b2_2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3ba1e1d1b2_4_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33ba1e1d1b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3ba1e1d1b2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3ba1e1d1b2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3ba1e1d1b2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3ba1e1d1b2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3ba1e1d1b2_4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33ba1e1d1b2_4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3ba1e1d1b2_4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33ba1e1d1b2_4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3ba1e1d1b2_4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3ba1e1d1b2_4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3ba1e1d1b2_4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33ba1e1d1b2_4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33ba1e1d1b2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33ba1e1d1b2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3ba1e1d1b2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3ba1e1d1b2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3ba1e1d1b2_2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3ba1e1d1b2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3ba1e1d1b2_2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3ba1e1d1b2_2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3ba1e1d1b2_2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3ba1e1d1b2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3ba1e1d1b2_2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3ba1e1d1b2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3ba1e1d1b2_2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3ba1e1d1b2_2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3ba1e1d1b2_2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3ba1e1d1b2_2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sp>
        <p:nvSpPr>
          <p:cNvPr id="55" name="Google Shape;55;p14"/>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56" name="Google Shape;56;p14"/>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57" name="Google Shape;57;p14"/>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59" name="Shape 59"/>
        <p:cNvGrpSpPr/>
        <p:nvPr/>
      </p:nvGrpSpPr>
      <p:grpSpPr>
        <a:xfrm>
          <a:off x="0" y="0"/>
          <a:ext cx="0" cy="0"/>
          <a:chOff x="0" y="0"/>
          <a:chExt cx="0" cy="0"/>
        </a:xfrm>
      </p:grpSpPr>
      <p:sp>
        <p:nvSpPr>
          <p:cNvPr id="60" name="Google Shape;60;p15"/>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61" name="Google Shape;61;p15"/>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62" name="Google Shape;62;p15"/>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16"/>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6"/>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67" name="Google Shape;67;p16"/>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68" name="Google Shape;68;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69" name="Google Shape;69;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0" name="Google Shape;7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17"/>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74" name="Google Shape;74;p17"/>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5" name="Google Shape;75;p17"/>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p18"/>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80" name="Google Shape;80;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1" name="Shape 81"/>
        <p:cNvGrpSpPr/>
        <p:nvPr/>
      </p:nvGrpSpPr>
      <p:grpSpPr>
        <a:xfrm>
          <a:off x="0" y="0"/>
          <a:ext cx="0" cy="0"/>
          <a:chOff x="0" y="0"/>
          <a:chExt cx="0" cy="0"/>
        </a:xfrm>
      </p:grpSpPr>
      <p:sp>
        <p:nvSpPr>
          <p:cNvPr id="82" name="Google Shape;82;p19"/>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9"/>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84" name="Google Shape;84;p19"/>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85" name="Google Shape;85;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6" name="Shape 86"/>
        <p:cNvGrpSpPr/>
        <p:nvPr/>
      </p:nvGrpSpPr>
      <p:grpSpPr>
        <a:xfrm>
          <a:off x="0" y="0"/>
          <a:ext cx="0" cy="0"/>
          <a:chOff x="0" y="0"/>
          <a:chExt cx="0" cy="0"/>
        </a:xfrm>
      </p:grpSpPr>
      <p:sp>
        <p:nvSpPr>
          <p:cNvPr id="87" name="Google Shape;87;p20"/>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88" name="Google Shape;8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21"/>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1"/>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92" name="Google Shape;92;p21"/>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93" name="Google Shape;93;p21"/>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4" name="Google Shape;94;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5" name="Shape 95"/>
        <p:cNvGrpSpPr/>
        <p:nvPr/>
      </p:nvGrpSpPr>
      <p:grpSpPr>
        <a:xfrm>
          <a:off x="0" y="0"/>
          <a:ext cx="0" cy="0"/>
          <a:chOff x="0" y="0"/>
          <a:chExt cx="0" cy="0"/>
        </a:xfrm>
      </p:grpSpPr>
      <p:sp>
        <p:nvSpPr>
          <p:cNvPr id="96" name="Google Shape;96;p22"/>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2"/>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98" name="Google Shape;9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99" name="Shape 99"/>
        <p:cNvGrpSpPr/>
        <p:nvPr/>
      </p:nvGrpSpPr>
      <p:grpSpPr>
        <a:xfrm>
          <a:off x="0" y="0"/>
          <a:ext cx="0" cy="0"/>
          <a:chOff x="0" y="0"/>
          <a:chExt cx="0" cy="0"/>
        </a:xfrm>
      </p:grpSpPr>
      <p:sp>
        <p:nvSpPr>
          <p:cNvPr id="100" name="Google Shape;100;p23"/>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101" name="Google Shape;101;p23"/>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102" name="Google Shape;10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15.png"/><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5"/>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lnSpc>
                <a:spcPct val="126136"/>
              </a:lnSpc>
              <a:spcBef>
                <a:spcPts val="0"/>
              </a:spcBef>
              <a:spcAft>
                <a:spcPts val="0"/>
              </a:spcAft>
              <a:buClr>
                <a:srgbClr val="282824"/>
              </a:buClr>
              <a:buSzPts val="4400"/>
              <a:buFont typeface="Lato"/>
              <a:buNone/>
            </a:pPr>
            <a:r>
              <a:rPr b="1" lang="tr" sz="2400">
                <a:solidFill>
                  <a:schemeClr val="dk1"/>
                </a:solidFill>
              </a:rPr>
              <a:t>Gelişmiş Deniz Gözlemi: SAR Tabanlı Gemi Tespiti için CNN Algoritmalarının Kullanımı</a:t>
            </a:r>
            <a:endParaRPr sz="24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4"/>
          <p:cNvSpPr txBox="1"/>
          <p:nvPr>
            <p:ph type="ctrTitle"/>
          </p:nvPr>
        </p:nvSpPr>
        <p:spPr>
          <a:xfrm>
            <a:off x="311700" y="539725"/>
            <a:ext cx="8520600" cy="12825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0"/>
              </a:spcAft>
              <a:buClr>
                <a:schemeClr val="dk1"/>
              </a:buClr>
              <a:buSzPct val="47826"/>
              <a:buFont typeface="Arial"/>
              <a:buNone/>
            </a:pPr>
            <a:r>
              <a:rPr b="1" lang="tr" sz="2300"/>
              <a:t>GEMİ TESPİTİ UYGULAMASINDA YOLOV8 VE YOLOV9 ALGORİTMALARININ PERFORMANS DEĞERLENDİRMESİ</a:t>
            </a:r>
            <a:endParaRPr b="1" sz="2300"/>
          </a:p>
          <a:p>
            <a:pPr indent="0" lvl="0" marL="0" rtl="0" algn="l">
              <a:spcBef>
                <a:spcPts val="60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02" name="Google Shape;202;p35"/>
          <p:cNvSpPr txBox="1"/>
          <p:nvPr/>
        </p:nvSpPr>
        <p:spPr>
          <a:xfrm>
            <a:off x="375025" y="1533975"/>
            <a:ext cx="8394000" cy="280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tr" sz="1100"/>
              <a:t>Gemi tespiti, deniz gözetimi ve izleme süreçlerinde kritik bir öneme sahiptir. Otomatik balıkçılık yönetimi, göçmen izleme, deniz kurtarma operasyonları ve askeri uygulamalar gibi çeşitli alanlarda kullanılmaktadır. Geleneksel yöntemlerin yüksek maliyet ve zaman kaybı gibi dezavantajları nedeniyle, bilgisayarlı görme ve makine öğrenmesi tabanlı yöntemler öne çıkmaktadır. Uzaktan algılama teknolojileri, yüksek kapsama alanı ve düşük maliyet avantajları nedeniyle gemi izleme için tercih edilen birincil yöntemler arasına girmiştir.</a:t>
            </a:r>
            <a:endParaRPr sz="1100"/>
          </a:p>
          <a:p>
            <a:pPr indent="0" lvl="0" marL="0" rtl="0" algn="l">
              <a:lnSpc>
                <a:spcPct val="115000"/>
              </a:lnSpc>
              <a:spcBef>
                <a:spcPts val="1200"/>
              </a:spcBef>
              <a:spcAft>
                <a:spcPts val="0"/>
              </a:spcAft>
              <a:buNone/>
            </a:pPr>
            <a:r>
              <a:rPr lang="tr" sz="1100"/>
              <a:t>Bilgisayarlı görme ve derin öğrenme teknikleri, nesne tespiti alanında büyük ilerlemeler kaydetmiştir. Bu bağlamda, YOLO (You Only Look Once) mimarileri hızlı ve doğru tespit yapabilme yetenekleri nedeniyle yaygın olarak kullanılmaktadır. YOLO tabanlı modeller, nesneleri tek bir geçişte algılayarak işlem süresini önemli ölçüde azaltmaktadır. YOLOv8 ve YOLOv9'un gelişmiş özellikleri, gemi tespiti uygulamalarında etkinliğini artırmaktadır.</a:t>
            </a:r>
            <a:endParaRPr sz="1100"/>
          </a:p>
          <a:p>
            <a:pPr indent="0" lvl="0" marL="0" rtl="0" algn="l">
              <a:lnSpc>
                <a:spcPct val="115000"/>
              </a:lnSpc>
              <a:spcBef>
                <a:spcPts val="1200"/>
              </a:spcBef>
              <a:spcAft>
                <a:spcPts val="1200"/>
              </a:spcAft>
              <a:buNone/>
            </a:pPr>
            <a:r>
              <a:rPr lang="tr" sz="1100"/>
              <a:t>Bu çalışmada, YOLOv8 ve YOLOv9 modelleri kullanılarak uzaktan algılama ile gemi tespiti gerçekleştirilmiş ve bu iki modelin performansları kapsamlı bir şekilde karşılaştırılmıştır. Modellerin eğitim süreçleri, doğrulukları ve genel başarıları farklı metriklerle analiz edilmiştir.</a:t>
            </a:r>
            <a:endParaRPr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0"/>
              </a:spcAft>
              <a:buNone/>
            </a:pPr>
            <a:r>
              <a:rPr b="1" lang="tr" sz="2633">
                <a:latin typeface="Arial"/>
                <a:ea typeface="Arial"/>
                <a:cs typeface="Arial"/>
                <a:sym typeface="Arial"/>
              </a:rPr>
              <a:t>YOLO Algoritması</a:t>
            </a:r>
            <a:endParaRPr b="1" sz="2633">
              <a:latin typeface="Arial"/>
              <a:ea typeface="Arial"/>
              <a:cs typeface="Arial"/>
              <a:sym typeface="Arial"/>
            </a:endParaRPr>
          </a:p>
          <a:p>
            <a:pPr indent="0" lvl="0" marL="0" rtl="0" algn="l">
              <a:spcBef>
                <a:spcPts val="600"/>
              </a:spcBef>
              <a:spcAft>
                <a:spcPts val="0"/>
              </a:spcAft>
              <a:buNone/>
            </a:pPr>
            <a:r>
              <a:t/>
            </a:r>
            <a:endParaRPr/>
          </a:p>
        </p:txBody>
      </p:sp>
      <p:sp>
        <p:nvSpPr>
          <p:cNvPr id="208" name="Google Shape;208;p36"/>
          <p:cNvSpPr/>
          <p:nvPr/>
        </p:nvSpPr>
        <p:spPr>
          <a:xfrm>
            <a:off x="311730" y="1349448"/>
            <a:ext cx="30600" cy="3604200"/>
          </a:xfrm>
          <a:prstGeom prst="roundRect">
            <a:avLst>
              <a:gd fmla="val 111628" name="adj"/>
            </a:avLst>
          </a:prstGeom>
          <a:solidFill>
            <a:srgbClr val="D8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6"/>
          <p:cNvSpPr/>
          <p:nvPr/>
        </p:nvSpPr>
        <p:spPr>
          <a:xfrm>
            <a:off x="582172" y="1798032"/>
            <a:ext cx="793800" cy="30600"/>
          </a:xfrm>
          <a:prstGeom prst="roundRect">
            <a:avLst>
              <a:gd fmla="val 111628" name="adj"/>
            </a:avLst>
          </a:prstGeom>
          <a:solidFill>
            <a:srgbClr val="D8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6"/>
          <p:cNvSpPr/>
          <p:nvPr/>
        </p:nvSpPr>
        <p:spPr>
          <a:xfrm>
            <a:off x="71875" y="1558171"/>
            <a:ext cx="510300" cy="510300"/>
          </a:xfrm>
          <a:prstGeom prst="roundRect">
            <a:avLst>
              <a:gd fmla="val 6667"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6"/>
          <p:cNvSpPr/>
          <p:nvPr/>
        </p:nvSpPr>
        <p:spPr>
          <a:xfrm>
            <a:off x="231776" y="1634609"/>
            <a:ext cx="190500" cy="357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83838"/>
              </a:buClr>
              <a:buSzPts val="2800"/>
              <a:buFont typeface="PT Serif"/>
              <a:buNone/>
            </a:pPr>
            <a:r>
              <a:rPr b="0" i="0" lang="tr" sz="2800" u="none" cap="none" strike="noStrike">
                <a:solidFill>
                  <a:srgbClr val="383838"/>
                </a:solidFill>
                <a:latin typeface="PT Serif"/>
                <a:ea typeface="PT Serif"/>
                <a:cs typeface="PT Serif"/>
                <a:sym typeface="PT Serif"/>
              </a:rPr>
              <a:t>1</a:t>
            </a:r>
            <a:endParaRPr b="0" i="0" sz="2800" u="none" cap="none" strike="noStrike"/>
          </a:p>
        </p:txBody>
      </p:sp>
      <p:sp>
        <p:nvSpPr>
          <p:cNvPr id="212" name="Google Shape;212;p36"/>
          <p:cNvSpPr/>
          <p:nvPr/>
        </p:nvSpPr>
        <p:spPr>
          <a:xfrm>
            <a:off x="1375963" y="1426034"/>
            <a:ext cx="2976900" cy="372000"/>
          </a:xfrm>
          <a:prstGeom prst="rect">
            <a:avLst/>
          </a:prstGeom>
          <a:noFill/>
          <a:ln>
            <a:noFill/>
          </a:ln>
        </p:spPr>
        <p:txBody>
          <a:bodyPr anchorCtr="0" anchor="t" bIns="0" lIns="0" spcFirstLastPara="1" rIns="0" wrap="square" tIns="0">
            <a:noAutofit/>
          </a:bodyPr>
          <a:lstStyle/>
          <a:p>
            <a:pPr indent="0" lvl="0" marL="0" marR="0" rtl="0" algn="l">
              <a:lnSpc>
                <a:spcPct val="126087"/>
              </a:lnSpc>
              <a:spcBef>
                <a:spcPts val="0"/>
              </a:spcBef>
              <a:spcAft>
                <a:spcPts val="0"/>
              </a:spcAft>
              <a:buClr>
                <a:srgbClr val="383838"/>
              </a:buClr>
              <a:buSzPts val="2300"/>
              <a:buFont typeface="PT Serif"/>
              <a:buNone/>
            </a:pPr>
            <a:r>
              <a:rPr b="0" i="0" lang="tr" sz="2300" u="none" cap="none" strike="noStrike">
                <a:solidFill>
                  <a:srgbClr val="383838"/>
                </a:solidFill>
                <a:latin typeface="PT Serif"/>
                <a:ea typeface="PT Serif"/>
                <a:cs typeface="PT Serif"/>
                <a:sym typeface="PT Serif"/>
              </a:rPr>
              <a:t>Temel Yapı</a:t>
            </a:r>
            <a:endParaRPr b="0" i="0" sz="2300" u="none" cap="none" strike="noStrike"/>
          </a:p>
        </p:txBody>
      </p:sp>
      <p:sp>
        <p:nvSpPr>
          <p:cNvPr id="213" name="Google Shape;213;p36"/>
          <p:cNvSpPr/>
          <p:nvPr/>
        </p:nvSpPr>
        <p:spPr>
          <a:xfrm>
            <a:off x="1440101" y="1798026"/>
            <a:ext cx="4929900" cy="15030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83838"/>
              </a:buClr>
              <a:buSzPts val="1750"/>
              <a:buFont typeface="DM Sans"/>
              <a:buNone/>
            </a:pPr>
            <a:r>
              <a:rPr b="0" i="0" lang="tr" sz="1300" u="none" cap="none" strike="noStrike">
                <a:solidFill>
                  <a:srgbClr val="383838"/>
                </a:solidFill>
                <a:latin typeface="DM Sans"/>
                <a:ea typeface="DM Sans"/>
                <a:cs typeface="DM Sans"/>
                <a:sym typeface="DM Sans"/>
              </a:rPr>
              <a:t>YOLO, nesne tespiti problemini tek bir regresyon problemi olarak ele alarak hesaplama karmaşıklığını düşürmektedir. YOLO mimarileri, omurga (backbone), boyun (neck) ve baş (head) olmak üzere üç ana bileşenden oluşmaktadır.</a:t>
            </a:r>
            <a:endParaRPr b="0" i="0" sz="1300" u="none" cap="none" strike="noStrike"/>
          </a:p>
        </p:txBody>
      </p:sp>
      <p:sp>
        <p:nvSpPr>
          <p:cNvPr id="214" name="Google Shape;214;p36"/>
          <p:cNvSpPr/>
          <p:nvPr/>
        </p:nvSpPr>
        <p:spPr>
          <a:xfrm>
            <a:off x="479822" y="3260020"/>
            <a:ext cx="793800" cy="30600"/>
          </a:xfrm>
          <a:prstGeom prst="roundRect">
            <a:avLst>
              <a:gd fmla="val 111628" name="adj"/>
            </a:avLst>
          </a:prstGeom>
          <a:solidFill>
            <a:srgbClr val="D8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6"/>
          <p:cNvSpPr/>
          <p:nvPr/>
        </p:nvSpPr>
        <p:spPr>
          <a:xfrm>
            <a:off x="0" y="3020109"/>
            <a:ext cx="510300" cy="510300"/>
          </a:xfrm>
          <a:prstGeom prst="roundRect">
            <a:avLst>
              <a:gd fmla="val 6667"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6"/>
          <p:cNvSpPr/>
          <p:nvPr/>
        </p:nvSpPr>
        <p:spPr>
          <a:xfrm>
            <a:off x="159901" y="3096547"/>
            <a:ext cx="190500" cy="357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83838"/>
              </a:buClr>
              <a:buSzPts val="2800"/>
              <a:buFont typeface="PT Serif"/>
              <a:buNone/>
            </a:pPr>
            <a:r>
              <a:rPr b="0" i="0" lang="tr" sz="2800" u="none" cap="none" strike="noStrike">
                <a:solidFill>
                  <a:srgbClr val="383838"/>
                </a:solidFill>
                <a:latin typeface="PT Serif"/>
                <a:ea typeface="PT Serif"/>
                <a:cs typeface="PT Serif"/>
                <a:sym typeface="PT Serif"/>
              </a:rPr>
              <a:t>2</a:t>
            </a:r>
            <a:endParaRPr b="0" i="0" sz="2800" u="none" cap="none" strike="noStrike"/>
          </a:p>
        </p:txBody>
      </p:sp>
      <p:sp>
        <p:nvSpPr>
          <p:cNvPr id="217" name="Google Shape;217;p36"/>
          <p:cNvSpPr/>
          <p:nvPr/>
        </p:nvSpPr>
        <p:spPr>
          <a:xfrm>
            <a:off x="1375963" y="3089197"/>
            <a:ext cx="2976900" cy="372000"/>
          </a:xfrm>
          <a:prstGeom prst="rect">
            <a:avLst/>
          </a:prstGeom>
          <a:noFill/>
          <a:ln>
            <a:noFill/>
          </a:ln>
        </p:spPr>
        <p:txBody>
          <a:bodyPr anchorCtr="0" anchor="t" bIns="0" lIns="0" spcFirstLastPara="1" rIns="0" wrap="square" tIns="0">
            <a:noAutofit/>
          </a:bodyPr>
          <a:lstStyle/>
          <a:p>
            <a:pPr indent="0" lvl="0" marL="0" marR="0" rtl="0" algn="l">
              <a:lnSpc>
                <a:spcPct val="126087"/>
              </a:lnSpc>
              <a:spcBef>
                <a:spcPts val="0"/>
              </a:spcBef>
              <a:spcAft>
                <a:spcPts val="0"/>
              </a:spcAft>
              <a:buClr>
                <a:srgbClr val="383838"/>
              </a:buClr>
              <a:buSzPts val="2300"/>
              <a:buFont typeface="PT Serif"/>
              <a:buNone/>
            </a:pPr>
            <a:r>
              <a:rPr b="0" i="0" lang="tr" sz="2300" u="none" cap="none" strike="noStrike">
                <a:solidFill>
                  <a:srgbClr val="383838"/>
                </a:solidFill>
                <a:latin typeface="PT Serif"/>
                <a:ea typeface="PT Serif"/>
                <a:cs typeface="PT Serif"/>
                <a:sym typeface="PT Serif"/>
              </a:rPr>
              <a:t>Gelişim Süreci</a:t>
            </a:r>
            <a:endParaRPr b="0" i="0" sz="2300" u="none" cap="none" strike="noStrike"/>
          </a:p>
        </p:txBody>
      </p:sp>
      <p:sp>
        <p:nvSpPr>
          <p:cNvPr id="218" name="Google Shape;218;p36"/>
          <p:cNvSpPr/>
          <p:nvPr/>
        </p:nvSpPr>
        <p:spPr>
          <a:xfrm>
            <a:off x="1440100" y="3461200"/>
            <a:ext cx="6675300" cy="15399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83838"/>
              </a:buClr>
              <a:buSzPts val="1750"/>
              <a:buFont typeface="DM Sans"/>
              <a:buNone/>
            </a:pPr>
            <a:r>
              <a:rPr b="0" i="0" lang="tr" sz="1300" u="none" cap="none" strike="noStrike">
                <a:solidFill>
                  <a:srgbClr val="383838"/>
                </a:solidFill>
                <a:latin typeface="DM Sans"/>
                <a:ea typeface="DM Sans"/>
                <a:cs typeface="DM Sans"/>
                <a:sym typeface="DM Sans"/>
              </a:rPr>
              <a:t>YOLOv1'den YOLOv9'a kadar birçok sürüm geliştirilmiş olup, her yeni sürümde çeşitli optimizasyonlar yapılmıştır. YOLOv8 ve YOLOv9, önceki sürümlere kıyasla daha hızlı ve daha doğru nesne tespiti yapabilmek için geliştirilmiş ileri seviye algoritmalardır.</a:t>
            </a:r>
            <a:endParaRPr b="0" i="0" sz="1300" u="none" cap="none" strike="noStrike"/>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37"/>
          <p:cNvPicPr preferRelativeResize="0"/>
          <p:nvPr/>
        </p:nvPicPr>
        <p:blipFill>
          <a:blip r:embed="rId3">
            <a:alphaModFix/>
          </a:blip>
          <a:stretch>
            <a:fillRect/>
          </a:stretch>
        </p:blipFill>
        <p:spPr>
          <a:xfrm>
            <a:off x="1368675" y="958813"/>
            <a:ext cx="6126125" cy="3225875"/>
          </a:xfrm>
          <a:prstGeom prst="rect">
            <a:avLst/>
          </a:prstGeom>
          <a:noFill/>
          <a:ln>
            <a:noFill/>
          </a:ln>
        </p:spPr>
      </p:pic>
      <p:sp>
        <p:nvSpPr>
          <p:cNvPr id="224" name="Google Shape;224;p37"/>
          <p:cNvSpPr txBox="1"/>
          <p:nvPr/>
        </p:nvSpPr>
        <p:spPr>
          <a:xfrm>
            <a:off x="2634650" y="4410025"/>
            <a:ext cx="446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a:t>Şekil 2. YOLO Mimarisinin Bölümleri</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8"/>
          <p:cNvSpPr txBox="1"/>
          <p:nvPr>
            <p:ph type="title"/>
          </p:nvPr>
        </p:nvSpPr>
        <p:spPr>
          <a:xfrm>
            <a:off x="200300" y="324525"/>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26087"/>
              </a:lnSpc>
              <a:spcBef>
                <a:spcPts val="0"/>
              </a:spcBef>
              <a:spcAft>
                <a:spcPts val="0"/>
              </a:spcAft>
              <a:buClr>
                <a:srgbClr val="020202"/>
              </a:buClr>
              <a:buSzPct val="100000"/>
              <a:buFont typeface="PT Serif"/>
              <a:buNone/>
            </a:pPr>
            <a:r>
              <a:rPr lang="tr" sz="4600">
                <a:latin typeface="PT Serif"/>
                <a:ea typeface="PT Serif"/>
                <a:cs typeface="PT Serif"/>
                <a:sym typeface="PT Serif"/>
              </a:rPr>
              <a:t>YOLOv8 Algoritması</a:t>
            </a:r>
            <a:endParaRPr sz="4600">
              <a:latin typeface="Arial"/>
              <a:ea typeface="Arial"/>
              <a:cs typeface="Arial"/>
              <a:sym typeface="Arial"/>
            </a:endParaRPr>
          </a:p>
          <a:p>
            <a:pPr indent="0" lvl="0" marL="0" rtl="0" algn="l">
              <a:spcBef>
                <a:spcPts val="0"/>
              </a:spcBef>
              <a:spcAft>
                <a:spcPts val="0"/>
              </a:spcAft>
              <a:buNone/>
            </a:pPr>
            <a:r>
              <a:t/>
            </a:r>
            <a:endParaRPr/>
          </a:p>
        </p:txBody>
      </p:sp>
      <p:sp>
        <p:nvSpPr>
          <p:cNvPr id="230" name="Google Shape;230;p38"/>
          <p:cNvSpPr txBox="1"/>
          <p:nvPr/>
        </p:nvSpPr>
        <p:spPr>
          <a:xfrm>
            <a:off x="242425" y="1468975"/>
            <a:ext cx="8160900" cy="237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tr" sz="1800"/>
              <a:t> YOLOv8, Ocak 2023'te Ultralytics tarafından tanıtılmıştır. Bu model, önceki versiyonlara kıyasla daha iyi optimizasyonlara ve gelişmiş özellik haritalarına sahiptir. Geliştirilmiş kayıp fonksiyonları, C2f (Cross Stage Partial) modülü ve optimize edilmiş NMS (Non-Maximum Suppression) süreci sayesinde daha hızlı ve verimli bir nesne tespiti sağlamaktadır. YOLOv8, farklı çözünürlüklerdeki görüntüleri daha iyi işleyerek küçük ve büyük nesneleri tespit etme başarısını artırmaktadır.</a:t>
            </a:r>
            <a:endParaRPr sz="2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9"/>
          <p:cNvSpPr txBox="1"/>
          <p:nvPr>
            <p:ph type="title"/>
          </p:nvPr>
        </p:nvSpPr>
        <p:spPr>
          <a:xfrm>
            <a:off x="265300" y="324525"/>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25806"/>
              </a:lnSpc>
              <a:spcBef>
                <a:spcPts val="0"/>
              </a:spcBef>
              <a:spcAft>
                <a:spcPts val="0"/>
              </a:spcAft>
              <a:buClr>
                <a:srgbClr val="020202"/>
              </a:buClr>
              <a:buSzPct val="100000"/>
              <a:buFont typeface="PT Serif"/>
              <a:buNone/>
            </a:pPr>
            <a:r>
              <a:rPr lang="tr" sz="4650">
                <a:latin typeface="PT Serif"/>
                <a:ea typeface="PT Serif"/>
                <a:cs typeface="PT Serif"/>
                <a:sym typeface="PT Serif"/>
              </a:rPr>
              <a:t>YOLOv9 Algoritması</a:t>
            </a:r>
            <a:endParaRPr sz="4650">
              <a:latin typeface="Arial"/>
              <a:ea typeface="Arial"/>
              <a:cs typeface="Arial"/>
              <a:sym typeface="Arial"/>
            </a:endParaRPr>
          </a:p>
          <a:p>
            <a:pPr indent="0" lvl="0" marL="0" rtl="0" algn="l">
              <a:lnSpc>
                <a:spcPct val="115000"/>
              </a:lnSpc>
              <a:spcBef>
                <a:spcPts val="1200"/>
              </a:spcBef>
              <a:spcAft>
                <a:spcPts val="0"/>
              </a:spcAft>
              <a:buNone/>
            </a:pPr>
            <a:r>
              <a:rPr lang="tr" sz="1100">
                <a:solidFill>
                  <a:srgbClr val="000000"/>
                </a:solidFill>
                <a:latin typeface="Arial"/>
                <a:ea typeface="Arial"/>
                <a:cs typeface="Arial"/>
                <a:sym typeface="Arial"/>
              </a:rPr>
              <a:t> </a:t>
            </a:r>
            <a:r>
              <a:rPr lang="tr" sz="2100">
                <a:solidFill>
                  <a:srgbClr val="000000"/>
                </a:solidFill>
                <a:latin typeface="Arial"/>
                <a:ea typeface="Arial"/>
                <a:cs typeface="Arial"/>
                <a:sym typeface="Arial"/>
              </a:rPr>
              <a:t>YOLOv9, CSPDarknet53 omurga ağına dayanmakta ve RepNCSPELAN4 modülü sayesinde önceki YOLO versiyonlarından daha yüksek doğruluk sağlamaktadır. Bu model, farklı ölçeklerde özellik haritalarını birleştirerek tespit başarısını artırmaktadır. YOLOv9, önceki sürümlere kıyasla daha iyi gradyan yayılımı ve öğrenme hızı sunarak daha kısa sürede yüksek doğruluğa ulaşabilmektedir.</a:t>
            </a:r>
            <a:endParaRPr sz="2100">
              <a:solidFill>
                <a:srgbClr val="000000"/>
              </a:solidFill>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0"/>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25806"/>
              </a:lnSpc>
              <a:spcBef>
                <a:spcPts val="0"/>
              </a:spcBef>
              <a:spcAft>
                <a:spcPts val="0"/>
              </a:spcAft>
              <a:buClr>
                <a:srgbClr val="020202"/>
              </a:buClr>
              <a:buSzPct val="100000"/>
              <a:buFont typeface="PT Serif"/>
              <a:buNone/>
            </a:pPr>
            <a:r>
              <a:rPr lang="tr" sz="4650">
                <a:latin typeface="PT Serif"/>
                <a:ea typeface="PT Serif"/>
                <a:cs typeface="PT Serif"/>
                <a:sym typeface="PT Serif"/>
              </a:rPr>
              <a:t>Veri Seti</a:t>
            </a:r>
            <a:endParaRPr sz="4650">
              <a:latin typeface="Arial"/>
              <a:ea typeface="Arial"/>
              <a:cs typeface="Arial"/>
              <a:sym typeface="Arial"/>
            </a:endParaRPr>
          </a:p>
          <a:p>
            <a:pPr indent="0" lvl="0" marL="0" rtl="0" algn="l">
              <a:spcBef>
                <a:spcPts val="0"/>
              </a:spcBef>
              <a:spcAft>
                <a:spcPts val="0"/>
              </a:spcAft>
              <a:buNone/>
            </a:pPr>
            <a:r>
              <a:t/>
            </a:r>
            <a:endParaRPr/>
          </a:p>
        </p:txBody>
      </p:sp>
      <p:sp>
        <p:nvSpPr>
          <p:cNvPr id="241" name="Google Shape;241;p40"/>
          <p:cNvSpPr/>
          <p:nvPr/>
        </p:nvSpPr>
        <p:spPr>
          <a:xfrm>
            <a:off x="140300" y="1505700"/>
            <a:ext cx="2040600" cy="431100"/>
          </a:xfrm>
          <a:prstGeom prst="rect">
            <a:avLst/>
          </a:prstGeom>
          <a:noFill/>
          <a:ln>
            <a:noFill/>
          </a:ln>
        </p:spPr>
        <p:txBody>
          <a:bodyPr anchorCtr="0" anchor="t" bIns="0" lIns="0" spcFirstLastPara="1" rIns="0" wrap="square" tIns="0">
            <a:noAutofit/>
          </a:bodyPr>
          <a:lstStyle/>
          <a:p>
            <a:pPr indent="0" lvl="0" marL="0" marR="0" rtl="0" algn="l">
              <a:lnSpc>
                <a:spcPct val="126087"/>
              </a:lnSpc>
              <a:spcBef>
                <a:spcPts val="0"/>
              </a:spcBef>
              <a:spcAft>
                <a:spcPts val="0"/>
              </a:spcAft>
              <a:buClr>
                <a:srgbClr val="020202"/>
              </a:buClr>
              <a:buSzPts val="2300"/>
              <a:buFont typeface="PT Serif"/>
              <a:buNone/>
            </a:pPr>
            <a:r>
              <a:rPr b="0" i="0" lang="tr" sz="2100" u="none" cap="none" strike="noStrike">
                <a:solidFill>
                  <a:srgbClr val="020202"/>
                </a:solidFill>
                <a:latin typeface="PT Serif"/>
                <a:ea typeface="PT Serif"/>
                <a:cs typeface="PT Serif"/>
                <a:sym typeface="PT Serif"/>
              </a:rPr>
              <a:t>Veri Seti İçeriği</a:t>
            </a:r>
            <a:endParaRPr b="0" i="0" sz="2100" u="none" cap="none" strike="noStrike"/>
          </a:p>
        </p:txBody>
      </p:sp>
      <p:sp>
        <p:nvSpPr>
          <p:cNvPr id="242" name="Google Shape;242;p40"/>
          <p:cNvSpPr/>
          <p:nvPr/>
        </p:nvSpPr>
        <p:spPr>
          <a:xfrm>
            <a:off x="140300" y="2199681"/>
            <a:ext cx="2726700" cy="25230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83838"/>
              </a:buClr>
              <a:buSzPts val="1750"/>
              <a:buFont typeface="DM Sans"/>
              <a:buNone/>
            </a:pPr>
            <a:r>
              <a:rPr b="0" i="0" lang="tr" sz="1450" u="none" cap="none" strike="noStrike">
                <a:solidFill>
                  <a:srgbClr val="383838"/>
                </a:solidFill>
                <a:latin typeface="DM Sans"/>
                <a:ea typeface="DM Sans"/>
                <a:cs typeface="DM Sans"/>
                <a:sym typeface="DM Sans"/>
              </a:rPr>
              <a:t>Bu çalışmada, 1658 uydu görüntüsünden oluşan "Ships in Google Earth" veri seti kullanılmıştır. Veri seti, eğitim (%86), doğrulama (%10) ve test (%5) olarak üç gruba ayrılmıştır.</a:t>
            </a:r>
            <a:endParaRPr b="0" i="0" sz="1450" u="none" cap="none" strike="noStrike"/>
          </a:p>
        </p:txBody>
      </p:sp>
      <p:sp>
        <p:nvSpPr>
          <p:cNvPr id="243" name="Google Shape;243;p40"/>
          <p:cNvSpPr/>
          <p:nvPr/>
        </p:nvSpPr>
        <p:spPr>
          <a:xfrm>
            <a:off x="3251489" y="1505700"/>
            <a:ext cx="2040600" cy="431100"/>
          </a:xfrm>
          <a:prstGeom prst="rect">
            <a:avLst/>
          </a:prstGeom>
          <a:noFill/>
          <a:ln>
            <a:noFill/>
          </a:ln>
        </p:spPr>
        <p:txBody>
          <a:bodyPr anchorCtr="0" anchor="t" bIns="0" lIns="0" spcFirstLastPara="1" rIns="0" wrap="square" tIns="0">
            <a:noAutofit/>
          </a:bodyPr>
          <a:lstStyle/>
          <a:p>
            <a:pPr indent="0" lvl="0" marL="0" marR="0" rtl="0" algn="l">
              <a:lnSpc>
                <a:spcPct val="126087"/>
              </a:lnSpc>
              <a:spcBef>
                <a:spcPts val="0"/>
              </a:spcBef>
              <a:spcAft>
                <a:spcPts val="0"/>
              </a:spcAft>
              <a:buClr>
                <a:srgbClr val="020202"/>
              </a:buClr>
              <a:buSzPts val="2300"/>
              <a:buFont typeface="PT Serif"/>
              <a:buNone/>
            </a:pPr>
            <a:r>
              <a:rPr b="0" i="0" lang="tr" sz="1900" u="none" cap="none" strike="noStrike">
                <a:solidFill>
                  <a:srgbClr val="020202"/>
                </a:solidFill>
                <a:latin typeface="PT Serif"/>
                <a:ea typeface="PT Serif"/>
                <a:cs typeface="PT Serif"/>
                <a:sym typeface="PT Serif"/>
              </a:rPr>
              <a:t>Görüntü Çeşitliliği</a:t>
            </a:r>
            <a:endParaRPr b="0" i="0" sz="1900" u="none" cap="none" strike="noStrike"/>
          </a:p>
        </p:txBody>
      </p:sp>
      <p:sp>
        <p:nvSpPr>
          <p:cNvPr id="244" name="Google Shape;244;p40"/>
          <p:cNvSpPr/>
          <p:nvPr/>
        </p:nvSpPr>
        <p:spPr>
          <a:xfrm>
            <a:off x="3251489" y="2199681"/>
            <a:ext cx="2726700" cy="29439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83838"/>
              </a:buClr>
              <a:buSzPts val="1750"/>
              <a:buFont typeface="DM Sans"/>
              <a:buNone/>
            </a:pPr>
            <a:r>
              <a:rPr b="0" i="0" lang="tr" sz="1450" u="none" cap="none" strike="noStrike">
                <a:solidFill>
                  <a:srgbClr val="383838"/>
                </a:solidFill>
                <a:latin typeface="DM Sans"/>
                <a:ea typeface="DM Sans"/>
                <a:cs typeface="DM Sans"/>
                <a:sym typeface="DM Sans"/>
              </a:rPr>
              <a:t>Görüntüler, farklı hava koşullarını, değişen ışık seviyelerini ve farklı açılardaki gemi resimlerini içermektedir. Bu çeşitlilik, modellerin gerçek dünya koşullarına daha iyi uyum sağlamasına olanak tanımaktadır.</a:t>
            </a:r>
            <a:endParaRPr b="0" i="0" sz="1450" u="none" cap="none" strike="noStrike"/>
          </a:p>
        </p:txBody>
      </p:sp>
      <p:sp>
        <p:nvSpPr>
          <p:cNvPr id="245" name="Google Shape;245;p40"/>
          <p:cNvSpPr/>
          <p:nvPr/>
        </p:nvSpPr>
        <p:spPr>
          <a:xfrm>
            <a:off x="6362678" y="1505700"/>
            <a:ext cx="2040600" cy="431100"/>
          </a:xfrm>
          <a:prstGeom prst="rect">
            <a:avLst/>
          </a:prstGeom>
          <a:noFill/>
          <a:ln>
            <a:noFill/>
          </a:ln>
        </p:spPr>
        <p:txBody>
          <a:bodyPr anchorCtr="0" anchor="t" bIns="0" lIns="0" spcFirstLastPara="1" rIns="0" wrap="square" tIns="0">
            <a:noAutofit/>
          </a:bodyPr>
          <a:lstStyle/>
          <a:p>
            <a:pPr indent="0" lvl="0" marL="0" marR="0" rtl="0" algn="l">
              <a:lnSpc>
                <a:spcPct val="126087"/>
              </a:lnSpc>
              <a:spcBef>
                <a:spcPts val="0"/>
              </a:spcBef>
              <a:spcAft>
                <a:spcPts val="0"/>
              </a:spcAft>
              <a:buClr>
                <a:srgbClr val="020202"/>
              </a:buClr>
              <a:buSzPts val="2300"/>
              <a:buFont typeface="PT Serif"/>
              <a:buNone/>
            </a:pPr>
            <a:r>
              <a:rPr b="0" i="0" lang="tr" sz="2100" u="none" cap="none" strike="noStrike">
                <a:solidFill>
                  <a:srgbClr val="020202"/>
                </a:solidFill>
                <a:latin typeface="PT Serif"/>
                <a:ea typeface="PT Serif"/>
                <a:cs typeface="PT Serif"/>
                <a:sym typeface="PT Serif"/>
              </a:rPr>
              <a:t>Ön İşleme</a:t>
            </a:r>
            <a:endParaRPr b="0" i="0" sz="2100" u="none" cap="none" strike="noStrike"/>
          </a:p>
        </p:txBody>
      </p:sp>
      <p:sp>
        <p:nvSpPr>
          <p:cNvPr id="246" name="Google Shape;246;p40"/>
          <p:cNvSpPr/>
          <p:nvPr/>
        </p:nvSpPr>
        <p:spPr>
          <a:xfrm>
            <a:off x="6362678" y="2199681"/>
            <a:ext cx="2726700" cy="16824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83838"/>
              </a:buClr>
              <a:buSzPts val="1750"/>
              <a:buFont typeface="DM Sans"/>
              <a:buNone/>
            </a:pPr>
            <a:r>
              <a:rPr b="0" i="0" lang="tr" sz="1450" u="none" cap="none" strike="noStrike">
                <a:solidFill>
                  <a:srgbClr val="383838"/>
                </a:solidFill>
                <a:latin typeface="DM Sans"/>
                <a:ea typeface="DM Sans"/>
                <a:cs typeface="DM Sans"/>
                <a:sym typeface="DM Sans"/>
              </a:rPr>
              <a:t>Görüntüler 640x640 piksele ölçeklendirilmiş ve veri artırma teknikleri (flip, döndürme vb.) uygulanmıştır.</a:t>
            </a:r>
            <a:endParaRPr b="0" i="0" sz="1450" u="none" cap="none" strike="noStrike"/>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1"/>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25806"/>
              </a:lnSpc>
              <a:spcBef>
                <a:spcPts val="0"/>
              </a:spcBef>
              <a:spcAft>
                <a:spcPts val="0"/>
              </a:spcAft>
              <a:buClr>
                <a:srgbClr val="020202"/>
              </a:buClr>
              <a:buSzPct val="100000"/>
              <a:buFont typeface="PT Serif"/>
              <a:buNone/>
            </a:pPr>
            <a:r>
              <a:rPr lang="tr" sz="3100">
                <a:latin typeface="PT Serif"/>
                <a:ea typeface="PT Serif"/>
                <a:cs typeface="PT Serif"/>
                <a:sym typeface="PT Serif"/>
              </a:rPr>
              <a:t>Araştırma Bulguları</a:t>
            </a:r>
            <a:endParaRPr sz="3100">
              <a:latin typeface="Arial"/>
              <a:ea typeface="Arial"/>
              <a:cs typeface="Arial"/>
              <a:sym typeface="Arial"/>
            </a:endParaRPr>
          </a:p>
          <a:p>
            <a:pPr indent="0" lvl="0" marL="0" rtl="0" algn="l">
              <a:spcBef>
                <a:spcPts val="0"/>
              </a:spcBef>
              <a:spcAft>
                <a:spcPts val="0"/>
              </a:spcAft>
              <a:buNone/>
            </a:pPr>
            <a:r>
              <a:t/>
            </a:r>
            <a:endParaRPr/>
          </a:p>
        </p:txBody>
      </p:sp>
      <p:sp>
        <p:nvSpPr>
          <p:cNvPr id="252" name="Google Shape;252;p41"/>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p>
            <a:pPr indent="0" lvl="0" marL="0" rtl="0" algn="l">
              <a:spcBef>
                <a:spcPts val="1200"/>
              </a:spcBef>
              <a:spcAft>
                <a:spcPts val="1200"/>
              </a:spcAft>
              <a:buNone/>
            </a:pPr>
            <a:r>
              <a:rPr lang="tr" sz="1100">
                <a:solidFill>
                  <a:srgbClr val="000000"/>
                </a:solidFill>
                <a:latin typeface="Arial"/>
                <a:ea typeface="Arial"/>
                <a:cs typeface="Arial"/>
                <a:sym typeface="Arial"/>
              </a:rPr>
              <a:t> Modeller, 25 iterasyon boyunca eğitilmiş ve kesinlik, duyarlılık ve ortalama hassasiyet (mAP) metrikleri ile değerlendirilmiştir.</a:t>
            </a:r>
            <a:endParaRPr/>
          </a:p>
        </p:txBody>
      </p:sp>
      <p:sp>
        <p:nvSpPr>
          <p:cNvPr id="253" name="Google Shape;253;p41"/>
          <p:cNvSpPr txBox="1"/>
          <p:nvPr>
            <p:ph idx="2" type="body"/>
          </p:nvPr>
        </p:nvSpPr>
        <p:spPr>
          <a:xfrm>
            <a:off x="337350" y="4113125"/>
            <a:ext cx="3948600" cy="623700"/>
          </a:xfrm>
          <a:prstGeom prst="rect">
            <a:avLst/>
          </a:prstGeom>
        </p:spPr>
        <p:txBody>
          <a:bodyPr anchorCtr="0" anchor="t" bIns="91425" lIns="91425" spcFirstLastPara="1" rIns="91425" wrap="square" tIns="91425">
            <a:noAutofit/>
          </a:bodyPr>
          <a:lstStyle/>
          <a:p>
            <a:pPr indent="0" lvl="0" marL="0" rtl="0" algn="l">
              <a:lnSpc>
                <a:spcPct val="95000"/>
              </a:lnSpc>
              <a:spcBef>
                <a:spcPts val="1200"/>
              </a:spcBef>
              <a:spcAft>
                <a:spcPts val="0"/>
              </a:spcAft>
              <a:buSzPts val="275"/>
              <a:buNone/>
            </a:pPr>
            <a:r>
              <a:rPr lang="tr" sz="1100">
                <a:solidFill>
                  <a:srgbClr val="000000"/>
                </a:solidFill>
                <a:latin typeface="Arial"/>
                <a:ea typeface="Arial"/>
                <a:cs typeface="Arial"/>
                <a:sym typeface="Arial"/>
              </a:rPr>
              <a:t>Burada TP (doğru pozitif), FP (yanlış pozitif), FN (yanlış negatif) değerlerini ifade etmektedir.</a:t>
            </a:r>
            <a:endParaRPr sz="1100">
              <a:solidFill>
                <a:srgbClr val="000000"/>
              </a:solidFill>
              <a:latin typeface="Arial"/>
              <a:ea typeface="Arial"/>
              <a:cs typeface="Arial"/>
              <a:sym typeface="Arial"/>
            </a:endParaRPr>
          </a:p>
          <a:p>
            <a:pPr indent="0" lvl="0" marL="0" rtl="0" algn="l">
              <a:lnSpc>
                <a:spcPct val="95000"/>
              </a:lnSpc>
              <a:spcBef>
                <a:spcPts val="1200"/>
              </a:spcBef>
              <a:spcAft>
                <a:spcPts val="1200"/>
              </a:spcAft>
              <a:buSzPts val="275"/>
              <a:buNone/>
            </a:pPr>
            <a:r>
              <a:t/>
            </a:r>
            <a:endParaRPr sz="1100"/>
          </a:p>
        </p:txBody>
      </p:sp>
      <p:pic>
        <p:nvPicPr>
          <p:cNvPr id="254" name="Google Shape;254;p41"/>
          <p:cNvPicPr preferRelativeResize="0"/>
          <p:nvPr/>
        </p:nvPicPr>
        <p:blipFill>
          <a:blip r:embed="rId3">
            <a:alphaModFix/>
          </a:blip>
          <a:stretch>
            <a:fillRect/>
          </a:stretch>
        </p:blipFill>
        <p:spPr>
          <a:xfrm>
            <a:off x="353295" y="2357750"/>
            <a:ext cx="2850100" cy="1533400"/>
          </a:xfrm>
          <a:prstGeom prst="rect">
            <a:avLst/>
          </a:prstGeom>
          <a:noFill/>
          <a:ln>
            <a:noFill/>
          </a:ln>
        </p:spPr>
      </p:pic>
      <p:pic>
        <p:nvPicPr>
          <p:cNvPr id="255" name="Google Shape;255;p41"/>
          <p:cNvPicPr preferRelativeResize="0"/>
          <p:nvPr/>
        </p:nvPicPr>
        <p:blipFill>
          <a:blip r:embed="rId4">
            <a:alphaModFix/>
          </a:blip>
          <a:stretch>
            <a:fillRect/>
          </a:stretch>
        </p:blipFill>
        <p:spPr>
          <a:xfrm>
            <a:off x="4180925" y="1564050"/>
            <a:ext cx="4845725" cy="3172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61" name="Google Shape;261;p42"/>
          <p:cNvSpPr txBox="1"/>
          <p:nvPr>
            <p:ph idx="1" type="body"/>
          </p:nvPr>
        </p:nvSpPr>
        <p:spPr>
          <a:xfrm>
            <a:off x="311700" y="1505700"/>
            <a:ext cx="3804600" cy="30762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tr" sz="1100">
                <a:solidFill>
                  <a:srgbClr val="000000"/>
                </a:solidFill>
                <a:latin typeface="Arial"/>
                <a:ea typeface="Arial"/>
                <a:cs typeface="Arial"/>
                <a:sym typeface="Arial"/>
              </a:rPr>
              <a:t>Eğitim süreci boyunca YOLOv8 ve YOLOv9'un kayıp değerleri düşüş göstermiştir. YOLOv9 başlangıçta daha hızlı yakınsama göstermiş ve genel doğruluk açısından daha üstün performans sergilemiştir. Ancak YOLOv8, stabil eğitim eğrileriyle dikkat çekmiştir.</a:t>
            </a:r>
            <a:endParaRPr sz="1100">
              <a:solidFill>
                <a:srgbClr val="000000"/>
              </a:solidFill>
              <a:latin typeface="Arial"/>
              <a:ea typeface="Arial"/>
              <a:cs typeface="Arial"/>
              <a:sym typeface="Arial"/>
            </a:endParaRPr>
          </a:p>
          <a:p>
            <a:pPr indent="0" lvl="0" marL="0" rtl="0" algn="l">
              <a:spcBef>
                <a:spcPts val="1200"/>
              </a:spcBef>
              <a:spcAft>
                <a:spcPts val="1200"/>
              </a:spcAft>
              <a:buNone/>
            </a:pPr>
            <a:r>
              <a:rPr lang="tr" sz="1100">
                <a:solidFill>
                  <a:srgbClr val="000000"/>
                </a:solidFill>
                <a:latin typeface="Arial"/>
                <a:ea typeface="Arial"/>
                <a:cs typeface="Arial"/>
                <a:sym typeface="Arial"/>
              </a:rPr>
              <a:t>YOLOv9’un kesinlik ve duyarlılık değerleri başlangıçta daha yüksek olup, mAP açısından da YOLOv8'e göre üstünlük sağlamıştır. YOLOv8'in eğitim süreci daha stabil ilerlemiş, ancak YOLOv9 daha yüksek hassasiyet ile küçük ve kısmen gizli nesneleri tespitte daha başarılı olmuştur.</a:t>
            </a:r>
            <a:endParaRPr/>
          </a:p>
        </p:txBody>
      </p:sp>
      <p:sp>
        <p:nvSpPr>
          <p:cNvPr id="262" name="Google Shape;262;p42"/>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3" name="Google Shape;263;p42"/>
          <p:cNvPicPr preferRelativeResize="0"/>
          <p:nvPr/>
        </p:nvPicPr>
        <p:blipFill>
          <a:blip r:embed="rId3">
            <a:alphaModFix/>
          </a:blip>
          <a:stretch>
            <a:fillRect/>
          </a:stretch>
        </p:blipFill>
        <p:spPr>
          <a:xfrm>
            <a:off x="4199425" y="1555650"/>
            <a:ext cx="4762500" cy="2965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3"/>
          <p:cNvSpPr txBox="1"/>
          <p:nvPr>
            <p:ph type="title"/>
          </p:nvPr>
        </p:nvSpPr>
        <p:spPr>
          <a:xfrm>
            <a:off x="311700" y="445425"/>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25000"/>
              </a:lnSpc>
              <a:spcBef>
                <a:spcPts val="0"/>
              </a:spcBef>
              <a:spcAft>
                <a:spcPts val="0"/>
              </a:spcAft>
              <a:buClr>
                <a:srgbClr val="020202"/>
              </a:buClr>
              <a:buSzPct val="100000"/>
              <a:buFont typeface="PT Serif"/>
              <a:buNone/>
            </a:pPr>
            <a:r>
              <a:rPr lang="tr" sz="4200">
                <a:latin typeface="PT Serif"/>
                <a:ea typeface="PT Serif"/>
                <a:cs typeface="PT Serif"/>
                <a:sym typeface="PT Serif"/>
              </a:rPr>
              <a:t>Tartışma ve Sonuç</a:t>
            </a:r>
            <a:endParaRPr sz="4200">
              <a:latin typeface="Arial"/>
              <a:ea typeface="Arial"/>
              <a:cs typeface="Arial"/>
              <a:sym typeface="Arial"/>
            </a:endParaRPr>
          </a:p>
        </p:txBody>
      </p:sp>
      <p:sp>
        <p:nvSpPr>
          <p:cNvPr id="269" name="Google Shape;269;p43"/>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tr" sz="1600">
                <a:solidFill>
                  <a:srgbClr val="000000"/>
                </a:solidFill>
                <a:latin typeface="Arial"/>
                <a:ea typeface="Arial"/>
                <a:cs typeface="Arial"/>
                <a:sym typeface="Arial"/>
              </a:rPr>
              <a:t>YOLOv8 ve YOLOv9 mimarileri, gemi tespiti için başarılı sonuçlar vermiştir. YOLOv9, hızlı yakınsama ve daha yüksek genel doğruluk sağlaması nedeniyle te edilebilir bir model olarak öne çıkmaktadır. Ancak, daha geniş veri setleri ve farklı gemi türleri ile yarcihpılan çalışmalarda model seçimi uygulama gereksinimlerine göre değişebilir.</a:t>
            </a:r>
            <a:endParaRPr sz="1600">
              <a:solidFill>
                <a:srgbClr val="000000"/>
              </a:solidFill>
              <a:latin typeface="Arial"/>
              <a:ea typeface="Arial"/>
              <a:cs typeface="Arial"/>
              <a:sym typeface="Arial"/>
            </a:endParaRPr>
          </a:p>
          <a:p>
            <a:pPr indent="0" lvl="0" marL="0" rtl="0" algn="l">
              <a:spcBef>
                <a:spcPts val="1200"/>
              </a:spcBef>
              <a:spcAft>
                <a:spcPts val="0"/>
              </a:spcAft>
              <a:buNone/>
            </a:pPr>
            <a:r>
              <a:t/>
            </a:r>
            <a:endParaRPr sz="1600">
              <a:solidFill>
                <a:srgbClr val="000000"/>
              </a:solidFill>
              <a:latin typeface="Arial"/>
              <a:ea typeface="Arial"/>
              <a:cs typeface="Arial"/>
              <a:sym typeface="Arial"/>
            </a:endParaRPr>
          </a:p>
          <a:p>
            <a:pPr indent="0" lvl="0" marL="0" rtl="0" algn="l">
              <a:spcBef>
                <a:spcPts val="1200"/>
              </a:spcBef>
              <a:spcAft>
                <a:spcPts val="1200"/>
              </a:spcAft>
              <a:buNone/>
            </a:pPr>
            <a:r>
              <a:t/>
            </a:r>
            <a:endParaRPr sz="1800"/>
          </a:p>
        </p:txBody>
      </p:sp>
      <p:sp>
        <p:nvSpPr>
          <p:cNvPr id="270" name="Google Shape;270;p43"/>
          <p:cNvSpPr txBox="1"/>
          <p:nvPr>
            <p:ph idx="2" type="body"/>
          </p:nvPr>
        </p:nvSpPr>
        <p:spPr>
          <a:xfrm>
            <a:off x="4832400" y="1505700"/>
            <a:ext cx="3999900" cy="3076200"/>
          </a:xfrm>
          <a:prstGeom prst="rect">
            <a:avLst/>
          </a:prstGeom>
        </p:spPr>
        <p:txBody>
          <a:bodyPr anchorCtr="0" anchor="t" bIns="91425" lIns="91425" spcFirstLastPara="1" rIns="91425" wrap="square" tIns="91425">
            <a:noAutofit/>
          </a:bodyPr>
          <a:lstStyle/>
          <a:p>
            <a:pPr indent="0" lvl="0" marL="0" rtl="0" algn="l">
              <a:spcBef>
                <a:spcPts val="1200"/>
              </a:spcBef>
              <a:spcAft>
                <a:spcPts val="1200"/>
              </a:spcAft>
              <a:buNone/>
            </a:pPr>
            <a:r>
              <a:rPr lang="tr" sz="1600">
                <a:solidFill>
                  <a:srgbClr val="000000"/>
                </a:solidFill>
                <a:latin typeface="Arial"/>
                <a:ea typeface="Arial"/>
                <a:cs typeface="Arial"/>
                <a:sym typeface="Arial"/>
              </a:rPr>
              <a:t>YOLOv8 daha dengeli ve stabil bir eğitim süreci sunarken, YOLOv9 daha hızlı öğrenme yeteneği ile dikkat çekmektedir. Gelecekteki çalışmalarda, YOLO mimarilerinin daha geniş kapsamlı deniz araçları veri setleri ile test edilmesi önerilmektedir. Ayrıca, farklı hiperparametre ayarları ve optimizasyon teknikleri kullanılarak bu modellerin performanslarının artırılması planlanmaktadır.</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6"/>
          <p:cNvSpPr txBox="1"/>
          <p:nvPr/>
        </p:nvSpPr>
        <p:spPr>
          <a:xfrm>
            <a:off x="267250" y="185700"/>
            <a:ext cx="8507400" cy="4645500"/>
          </a:xfrm>
          <a:prstGeom prst="rect">
            <a:avLst/>
          </a:prstGeom>
          <a:noFill/>
          <a:ln>
            <a:noFill/>
          </a:ln>
        </p:spPr>
        <p:txBody>
          <a:bodyPr anchorCtr="0" anchor="t" bIns="91425" lIns="91425" spcFirstLastPara="1" rIns="91425" wrap="square" tIns="91425">
            <a:spAutoFit/>
          </a:bodyPr>
          <a:lstStyle/>
          <a:p>
            <a:pPr indent="0" lvl="0" marL="0" rtl="0" algn="l">
              <a:lnSpc>
                <a:spcPct val="160000"/>
              </a:lnSpc>
              <a:spcBef>
                <a:spcPts val="0"/>
              </a:spcBef>
              <a:spcAft>
                <a:spcPts val="0"/>
              </a:spcAft>
              <a:buNone/>
            </a:pPr>
            <a:r>
              <a:rPr lang="tr" sz="1350">
                <a:solidFill>
                  <a:srgbClr val="4A4A45"/>
                </a:solidFill>
                <a:latin typeface="Lato"/>
                <a:ea typeface="Lato"/>
                <a:cs typeface="Lato"/>
                <a:sym typeface="Lato"/>
              </a:rPr>
              <a:t>Denizcilik sektörü, dünya ekonomisinde önemli bir yere sahip olup, küresel ticaretin büyük bir kısmı deniz taşımacılığı ile gerçekleşmektedir. Bu nedenle, deniz güvenliğinin sağlanması, gemi trafiğinin düzenlenmesi ve yasa dışı faaliyetlerin önlenmesi gibi konular büyük önem taşımaktadır. Gemi tespit sistemleri, deniz gözetiminde kritik bir rol oynayarak sahil güvenlik, liman yönetimi, çevresel izleme ve arama kurtarma operasyonlarına destek sağlamaktadır.</a:t>
            </a:r>
            <a:endParaRPr sz="1350">
              <a:solidFill>
                <a:schemeClr val="dk1"/>
              </a:solidFill>
              <a:latin typeface="Roboto"/>
              <a:ea typeface="Roboto"/>
              <a:cs typeface="Roboto"/>
              <a:sym typeface="Roboto"/>
            </a:endParaRPr>
          </a:p>
          <a:p>
            <a:pPr indent="0" lvl="0" marL="0" rtl="0" algn="l">
              <a:lnSpc>
                <a:spcPct val="160000"/>
              </a:lnSpc>
              <a:spcBef>
                <a:spcPts val="0"/>
              </a:spcBef>
              <a:spcAft>
                <a:spcPts val="0"/>
              </a:spcAft>
              <a:buNone/>
            </a:pPr>
            <a:r>
              <a:rPr lang="tr" sz="1350">
                <a:solidFill>
                  <a:srgbClr val="4A4A45"/>
                </a:solidFill>
                <a:latin typeface="Lato"/>
                <a:ea typeface="Lato"/>
                <a:cs typeface="Lato"/>
                <a:sym typeface="Lato"/>
              </a:rPr>
              <a:t>Geleneksel gemi tespit yöntemleri genellikle görsel gözlem ve AIS (Otomatik Tanımlama Sistemi) gibi sistemlere dayanmaktadır. Ancak bu yöntemler hava koşullarına bağlı olarak etkinliğini kaybedebilir veya AIS cihazı taşımayan yasa dışı gemileri tespit edemez. Bu bağlamda, radar tabanlı gözlem sistemleri, özellikle SAR (Sentetik Açıklıklı Radar) teknolojisi, olumsuz hava koşullarından etkilenmeden yüksek çözünürlüklü görüntüler sağlayarak gemi tespitinde devrim niteliğinde bir çözüm sunmaktadır.</a:t>
            </a:r>
            <a:endParaRPr sz="1350">
              <a:solidFill>
                <a:schemeClr val="dk1"/>
              </a:solidFill>
              <a:latin typeface="Roboto"/>
              <a:ea typeface="Roboto"/>
              <a:cs typeface="Roboto"/>
              <a:sym typeface="Roboto"/>
            </a:endParaRPr>
          </a:p>
          <a:p>
            <a:pPr indent="0" lvl="0" marL="0" rtl="0" algn="l">
              <a:lnSpc>
                <a:spcPct val="160000"/>
              </a:lnSpc>
              <a:spcBef>
                <a:spcPts val="0"/>
              </a:spcBef>
              <a:spcAft>
                <a:spcPts val="0"/>
              </a:spcAft>
              <a:buNone/>
            </a:pPr>
            <a:r>
              <a:rPr lang="tr" sz="1350">
                <a:solidFill>
                  <a:srgbClr val="4A4A45"/>
                </a:solidFill>
                <a:latin typeface="Lato"/>
                <a:ea typeface="Lato"/>
                <a:cs typeface="Lato"/>
                <a:sym typeface="Lato"/>
              </a:rPr>
              <a:t>Bu çalışmada, SAR görüntüleri ile Faster R-CNN derin öğrenme algoritmasının bir araya getirilerek gemi tespitinde kullanılması ele alınmıştır. Çalışmada kullanılan veriler, Avrupa Uzay Ajansı (ESA) tarafından işletilen Sentinel-1 uydusuna ait olup, radar görüntülerinin işlenmesiyle gemi konumları belirlenmiştir.</a:t>
            </a:r>
            <a:endParaRPr sz="1350">
              <a:solidFill>
                <a:schemeClr val="dk1"/>
              </a:solidFill>
              <a:latin typeface="Roboto"/>
              <a:ea typeface="Roboto"/>
              <a:cs typeface="Roboto"/>
              <a:sym typeface="Roboto"/>
            </a:endParaRPr>
          </a:p>
          <a:p>
            <a:pPr indent="0" lvl="0" marL="0" rtl="0" algn="l">
              <a:lnSpc>
                <a:spcPct val="115000"/>
              </a:lnSpc>
              <a:spcBef>
                <a:spcPts val="0"/>
              </a:spcBef>
              <a:spcAft>
                <a:spcPts val="1200"/>
              </a:spcAft>
              <a:buNone/>
            </a:pPr>
            <a:r>
              <a:t/>
            </a:r>
            <a:endParaRPr sz="900">
              <a:solidFill>
                <a:schemeClr val="dk2"/>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4"/>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lnSpc>
                <a:spcPct val="115000"/>
              </a:lnSpc>
              <a:spcBef>
                <a:spcPts val="1200"/>
              </a:spcBef>
              <a:spcAft>
                <a:spcPts val="1200"/>
              </a:spcAft>
              <a:buClr>
                <a:schemeClr val="dk1"/>
              </a:buClr>
              <a:buSzPts val="1100"/>
              <a:buFont typeface="Arial"/>
              <a:buNone/>
            </a:pPr>
            <a:r>
              <a:rPr b="1" lang="tr" sz="2400"/>
              <a:t>          Mask R-CNN ile Uydu Görüntülerinde Gemi Tespiti</a:t>
            </a:r>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5"/>
          <p:cNvSpPr txBox="1"/>
          <p:nvPr>
            <p:ph idx="1" type="body"/>
          </p:nvPr>
        </p:nvSpPr>
        <p:spPr>
          <a:xfrm>
            <a:off x="4497975" y="224875"/>
            <a:ext cx="4518000" cy="4706100"/>
          </a:xfrm>
          <a:prstGeom prst="rect">
            <a:avLst/>
          </a:prstGeom>
        </p:spPr>
        <p:txBody>
          <a:bodyPr anchorCtr="0" anchor="t" bIns="91425" lIns="91425" spcFirstLastPara="1" rIns="91425" wrap="square" tIns="91425">
            <a:noAutofit/>
          </a:bodyPr>
          <a:lstStyle/>
          <a:p>
            <a:pPr indent="0" lvl="0" marL="0" rtl="0" algn="l">
              <a:lnSpc>
                <a:spcPct val="95000"/>
              </a:lnSpc>
              <a:spcBef>
                <a:spcPts val="1200"/>
              </a:spcBef>
              <a:spcAft>
                <a:spcPts val="0"/>
              </a:spcAft>
              <a:buSzPts val="852"/>
              <a:buNone/>
            </a:pPr>
            <a:r>
              <a:rPr lang="tr" sz="1376">
                <a:solidFill>
                  <a:srgbClr val="000000"/>
                </a:solidFill>
                <a:latin typeface="Verdana"/>
                <a:ea typeface="Verdana"/>
                <a:cs typeface="Verdana"/>
                <a:sym typeface="Verdana"/>
              </a:rPr>
              <a:t>Gemi tespiti, deniz güvenliği, lojistik, ulusal savunma ve çevresel izleme gibi alanlarda kritik öneme sahiptir. Uydu görüntülerinin artan çözünürlük kapasitesi ve gelişen yapay zeka teknolojileri sayesinde, otomatik gemi tespit sistemleri çok daha etkili hale gelmiştir. Özellikle deniz trafiğinin yoğun olduğu bölgelerde, gemi hareketlerinin izlenmesi ve kayıt altına alınması, hem ticari hem de güvenlik açısından büyük bir önem taşımaktadır.</a:t>
            </a:r>
            <a:endParaRPr sz="1376">
              <a:solidFill>
                <a:srgbClr val="000000"/>
              </a:solidFill>
              <a:latin typeface="Verdana"/>
              <a:ea typeface="Verdana"/>
              <a:cs typeface="Verdana"/>
              <a:sym typeface="Verdana"/>
            </a:endParaRPr>
          </a:p>
          <a:p>
            <a:pPr indent="0" lvl="0" marL="0" rtl="0" algn="l">
              <a:lnSpc>
                <a:spcPct val="95000"/>
              </a:lnSpc>
              <a:spcBef>
                <a:spcPts val="1200"/>
              </a:spcBef>
              <a:spcAft>
                <a:spcPts val="0"/>
              </a:spcAft>
              <a:buClr>
                <a:schemeClr val="dk1"/>
              </a:buClr>
              <a:buSzPts val="852"/>
              <a:buFont typeface="Arial"/>
              <a:buNone/>
            </a:pPr>
            <a:r>
              <a:rPr lang="tr" sz="1376">
                <a:solidFill>
                  <a:srgbClr val="000000"/>
                </a:solidFill>
                <a:latin typeface="Verdana"/>
                <a:ea typeface="Verdana"/>
                <a:cs typeface="Verdana"/>
                <a:sym typeface="Verdana"/>
              </a:rPr>
              <a:t>Bu çalışma, </a:t>
            </a:r>
            <a:r>
              <a:rPr b="1" lang="tr" sz="1376">
                <a:solidFill>
                  <a:srgbClr val="000000"/>
                </a:solidFill>
                <a:latin typeface="Verdana"/>
                <a:ea typeface="Verdana"/>
                <a:cs typeface="Verdana"/>
                <a:sym typeface="Verdana"/>
              </a:rPr>
              <a:t>Mask R-CNN</a:t>
            </a:r>
            <a:r>
              <a:rPr lang="tr" sz="1376">
                <a:solidFill>
                  <a:srgbClr val="000000"/>
                </a:solidFill>
                <a:latin typeface="Verdana"/>
                <a:ea typeface="Verdana"/>
                <a:cs typeface="Verdana"/>
                <a:sym typeface="Verdana"/>
              </a:rPr>
              <a:t> modelini kullanarak </a:t>
            </a:r>
            <a:r>
              <a:rPr b="1" lang="tr" sz="1376">
                <a:solidFill>
                  <a:srgbClr val="000000"/>
                </a:solidFill>
                <a:latin typeface="Verdana"/>
                <a:ea typeface="Verdana"/>
                <a:cs typeface="Verdana"/>
                <a:sym typeface="Verdana"/>
              </a:rPr>
              <a:t>optik uydu görüntülerinde gemi tespitini</a:t>
            </a:r>
            <a:r>
              <a:rPr lang="tr" sz="1376">
                <a:solidFill>
                  <a:srgbClr val="000000"/>
                </a:solidFill>
                <a:latin typeface="Verdana"/>
                <a:ea typeface="Verdana"/>
                <a:cs typeface="Verdana"/>
                <a:sym typeface="Verdana"/>
              </a:rPr>
              <a:t> amaçlamaktadır. Mask R-CNN, nesne algılama ve segmentasyon konusunda başarılı bir bölge-tabanlı konvolüsyonel sinir ağı (CNN) modelidir. Modelin başarısı, önceki yaklaşımlara göre daha hassas tahmin yapabilme kabiliyetinden kaynaklanmaktadır. Çalışma kapsamında, modelin etkinliği test edilerek hangi durumlarda başarı oranının arttığı veya azaldığı analiz edilmiştir.</a:t>
            </a:r>
            <a:endParaRPr sz="1376">
              <a:solidFill>
                <a:srgbClr val="000000"/>
              </a:solidFill>
              <a:latin typeface="Verdana"/>
              <a:ea typeface="Verdana"/>
              <a:cs typeface="Verdana"/>
              <a:sym typeface="Verdana"/>
            </a:endParaRPr>
          </a:p>
          <a:p>
            <a:pPr indent="0" lvl="0" marL="0" rtl="0" algn="l">
              <a:lnSpc>
                <a:spcPct val="95000"/>
              </a:lnSpc>
              <a:spcBef>
                <a:spcPts val="1200"/>
              </a:spcBef>
              <a:spcAft>
                <a:spcPts val="1200"/>
              </a:spcAft>
              <a:buSzPts val="852"/>
              <a:buNone/>
            </a:pPr>
            <a:r>
              <a:t/>
            </a:r>
            <a:endParaRPr sz="1107"/>
          </a:p>
        </p:txBody>
      </p:sp>
      <p:pic>
        <p:nvPicPr>
          <p:cNvPr id="281" name="Google Shape;281;p45"/>
          <p:cNvPicPr preferRelativeResize="0"/>
          <p:nvPr/>
        </p:nvPicPr>
        <p:blipFill>
          <a:blip r:embed="rId3">
            <a:alphaModFix/>
          </a:blip>
          <a:stretch>
            <a:fillRect/>
          </a:stretch>
        </p:blipFill>
        <p:spPr>
          <a:xfrm>
            <a:off x="431875" y="1229913"/>
            <a:ext cx="3833999" cy="299936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SzPts val="990"/>
              <a:buNone/>
            </a:pPr>
            <a:r>
              <a:rPr lang="tr" sz="1829">
                <a:latin typeface="Arial"/>
                <a:ea typeface="Arial"/>
                <a:cs typeface="Arial"/>
                <a:sym typeface="Arial"/>
              </a:rPr>
              <a:t>2. Veri Setleri ve Kullanılan Yöntem</a:t>
            </a:r>
            <a:endParaRPr sz="2820"/>
          </a:p>
          <a:p>
            <a:pPr indent="0" lvl="0" marL="0" rtl="0" algn="l">
              <a:spcBef>
                <a:spcPts val="400"/>
              </a:spcBef>
              <a:spcAft>
                <a:spcPts val="0"/>
              </a:spcAft>
              <a:buSzPts val="990"/>
              <a:buNone/>
            </a:pPr>
            <a:r>
              <a:t/>
            </a:r>
            <a:endParaRPr sz="2820"/>
          </a:p>
        </p:txBody>
      </p:sp>
      <p:sp>
        <p:nvSpPr>
          <p:cNvPr id="287" name="Google Shape;287;p46"/>
          <p:cNvSpPr txBox="1"/>
          <p:nvPr>
            <p:ph idx="1" type="body"/>
          </p:nvPr>
        </p:nvSpPr>
        <p:spPr>
          <a:xfrm>
            <a:off x="710925" y="1554900"/>
            <a:ext cx="7370700" cy="2033700"/>
          </a:xfrm>
          <a:prstGeom prst="rect">
            <a:avLst/>
          </a:prstGeom>
        </p:spPr>
        <p:txBody>
          <a:bodyPr anchorCtr="0" anchor="t" bIns="91425" lIns="91425" spcFirstLastPara="1" rIns="91425" wrap="square" tIns="91425">
            <a:noAutofit/>
          </a:bodyPr>
          <a:lstStyle/>
          <a:p>
            <a:pPr indent="0" lvl="0" marL="0" rtl="0" algn="l">
              <a:lnSpc>
                <a:spcPct val="105000"/>
              </a:lnSpc>
              <a:spcBef>
                <a:spcPts val="1200"/>
              </a:spcBef>
              <a:spcAft>
                <a:spcPts val="0"/>
              </a:spcAft>
              <a:buSzPts val="852"/>
              <a:buNone/>
            </a:pPr>
            <a:r>
              <a:rPr lang="tr" sz="1252">
                <a:solidFill>
                  <a:srgbClr val="000000"/>
                </a:solidFill>
                <a:latin typeface="Verdana"/>
                <a:ea typeface="Verdana"/>
                <a:cs typeface="Verdana"/>
                <a:sym typeface="Verdana"/>
              </a:rPr>
              <a:t>Bu çalışma, Google Earth tarafından sağlanan </a:t>
            </a:r>
            <a:r>
              <a:rPr b="1" lang="tr" sz="1252">
                <a:solidFill>
                  <a:srgbClr val="000000"/>
                </a:solidFill>
                <a:latin typeface="Verdana"/>
                <a:ea typeface="Verdana"/>
                <a:cs typeface="Verdana"/>
                <a:sym typeface="Verdana"/>
              </a:rPr>
              <a:t>1 metre mekansal çözünürlükte</a:t>
            </a:r>
            <a:r>
              <a:rPr lang="tr" sz="1252">
                <a:solidFill>
                  <a:srgbClr val="000000"/>
                </a:solidFill>
                <a:latin typeface="Verdana"/>
                <a:ea typeface="Verdana"/>
                <a:cs typeface="Verdana"/>
                <a:sym typeface="Verdana"/>
              </a:rPr>
              <a:t> ve </a:t>
            </a:r>
            <a:r>
              <a:rPr b="1" lang="tr" sz="1252">
                <a:solidFill>
                  <a:srgbClr val="000000"/>
                </a:solidFill>
                <a:latin typeface="Verdana"/>
                <a:ea typeface="Verdana"/>
                <a:cs typeface="Verdana"/>
                <a:sym typeface="Verdana"/>
              </a:rPr>
              <a:t>Geotiff formatında</a:t>
            </a:r>
            <a:r>
              <a:rPr lang="tr" sz="1252">
                <a:solidFill>
                  <a:srgbClr val="000000"/>
                </a:solidFill>
                <a:latin typeface="Verdana"/>
                <a:ea typeface="Verdana"/>
                <a:cs typeface="Verdana"/>
                <a:sym typeface="Verdana"/>
              </a:rPr>
              <a:t> 1838 uydu görüntüsünü kullanmaktadır. Veriler, farklı coğrafi konumlarda bulunan limanlar, açık deniz bölgeleri ve iç su yollarını içermektedir.</a:t>
            </a:r>
            <a:endParaRPr sz="1252">
              <a:solidFill>
                <a:srgbClr val="000000"/>
              </a:solidFill>
              <a:latin typeface="Verdana"/>
              <a:ea typeface="Verdana"/>
              <a:cs typeface="Verdana"/>
              <a:sym typeface="Verdana"/>
            </a:endParaRPr>
          </a:p>
          <a:p>
            <a:pPr indent="0" lvl="0" marL="0" rtl="0" algn="l">
              <a:lnSpc>
                <a:spcPct val="105000"/>
              </a:lnSpc>
              <a:spcBef>
                <a:spcPts val="1200"/>
              </a:spcBef>
              <a:spcAft>
                <a:spcPts val="0"/>
              </a:spcAft>
              <a:buSzPts val="852"/>
              <a:buNone/>
            </a:pPr>
            <a:r>
              <a:rPr lang="tr" sz="1252">
                <a:solidFill>
                  <a:srgbClr val="000000"/>
                </a:solidFill>
                <a:latin typeface="Verdana"/>
                <a:ea typeface="Verdana"/>
                <a:cs typeface="Verdana"/>
                <a:sym typeface="Verdana"/>
              </a:rPr>
              <a:t>Gemi tespiti için görüntüler </a:t>
            </a:r>
            <a:r>
              <a:rPr b="1" lang="tr" sz="1252">
                <a:solidFill>
                  <a:srgbClr val="000000"/>
                </a:solidFill>
                <a:latin typeface="Verdana"/>
                <a:ea typeface="Verdana"/>
                <a:cs typeface="Verdana"/>
                <a:sym typeface="Verdana"/>
              </a:rPr>
              <a:t>Coğrafi Bilgi Sistemleri (GIS) yazılımı</a:t>
            </a:r>
            <a:r>
              <a:rPr lang="tr" sz="1252">
                <a:solidFill>
                  <a:srgbClr val="000000"/>
                </a:solidFill>
                <a:latin typeface="Verdana"/>
                <a:ea typeface="Verdana"/>
                <a:cs typeface="Verdana"/>
                <a:sym typeface="Verdana"/>
              </a:rPr>
              <a:t> kullanılarak elle etiketlenmiş ve maskelerle işaretlenmiştir. Bu süreç, modelin doğruluğunu artırmak için kritik bir aşama olarak kabul edilmektedir. Özellikle düşük çözünürlüklü görüntülerde gemilerin sınırlarının belirlenmesi daha zorlu bir süreç olduğundan, manuel etiketleme ile elde edilen doğruluk oranları artırılmıştır.</a:t>
            </a:r>
            <a:endParaRPr sz="1252">
              <a:solidFill>
                <a:srgbClr val="000000"/>
              </a:solidFill>
              <a:latin typeface="Verdana"/>
              <a:ea typeface="Verdana"/>
              <a:cs typeface="Verdana"/>
              <a:sym typeface="Verdana"/>
            </a:endParaRPr>
          </a:p>
          <a:p>
            <a:pPr indent="0" lvl="0" marL="0" rtl="0" algn="l">
              <a:lnSpc>
                <a:spcPct val="105000"/>
              </a:lnSpc>
              <a:spcBef>
                <a:spcPts val="1200"/>
              </a:spcBef>
              <a:spcAft>
                <a:spcPts val="0"/>
              </a:spcAft>
              <a:buSzPts val="852"/>
              <a:buNone/>
            </a:pPr>
            <a:r>
              <a:t/>
            </a:r>
            <a:endParaRPr sz="1562">
              <a:solidFill>
                <a:srgbClr val="000000"/>
              </a:solidFill>
              <a:latin typeface="Arial"/>
              <a:ea typeface="Arial"/>
              <a:cs typeface="Arial"/>
              <a:sym typeface="Arial"/>
            </a:endParaRPr>
          </a:p>
          <a:p>
            <a:pPr indent="0" lvl="0" marL="0" rtl="0" algn="l">
              <a:lnSpc>
                <a:spcPct val="105000"/>
              </a:lnSpc>
              <a:spcBef>
                <a:spcPts val="1200"/>
              </a:spcBef>
              <a:spcAft>
                <a:spcPts val="0"/>
              </a:spcAft>
              <a:buSzPts val="852"/>
              <a:buNone/>
            </a:pPr>
            <a:r>
              <a:t/>
            </a:r>
            <a:endParaRPr sz="1252">
              <a:solidFill>
                <a:srgbClr val="000000"/>
              </a:solidFill>
              <a:latin typeface="Arial"/>
              <a:ea typeface="Arial"/>
              <a:cs typeface="Arial"/>
              <a:sym typeface="Arial"/>
            </a:endParaRPr>
          </a:p>
          <a:p>
            <a:pPr indent="0" lvl="0" marL="0" rtl="0" algn="l">
              <a:lnSpc>
                <a:spcPct val="105000"/>
              </a:lnSpc>
              <a:spcBef>
                <a:spcPts val="1200"/>
              </a:spcBef>
              <a:spcAft>
                <a:spcPts val="1200"/>
              </a:spcAft>
              <a:buSzPts val="852"/>
              <a:buNone/>
            </a:pPr>
            <a:r>
              <a:t/>
            </a:r>
            <a:endParaRPr sz="1407"/>
          </a:p>
        </p:txBody>
      </p:sp>
      <p:pic>
        <p:nvPicPr>
          <p:cNvPr id="288" name="Google Shape;288;p46"/>
          <p:cNvPicPr preferRelativeResize="0"/>
          <p:nvPr/>
        </p:nvPicPr>
        <p:blipFill>
          <a:blip r:embed="rId3">
            <a:alphaModFix/>
          </a:blip>
          <a:stretch>
            <a:fillRect/>
          </a:stretch>
        </p:blipFill>
        <p:spPr>
          <a:xfrm>
            <a:off x="710863" y="3645550"/>
            <a:ext cx="7370825" cy="127336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lnSpc>
                <a:spcPct val="115000"/>
              </a:lnSpc>
              <a:spcBef>
                <a:spcPts val="1400"/>
              </a:spcBef>
              <a:spcAft>
                <a:spcPts val="400"/>
              </a:spcAft>
              <a:buNone/>
            </a:pPr>
            <a:r>
              <a:rPr lang="tr" sz="1700">
                <a:latin typeface="Arial"/>
                <a:ea typeface="Arial"/>
                <a:cs typeface="Arial"/>
                <a:sym typeface="Arial"/>
              </a:rPr>
              <a:t>2.1 Mask R-CNN Modeli ve Çalışma Prensibi</a:t>
            </a:r>
            <a:endParaRPr sz="3600"/>
          </a:p>
        </p:txBody>
      </p:sp>
      <p:sp>
        <p:nvSpPr>
          <p:cNvPr id="294" name="Google Shape;294;p47"/>
          <p:cNvSpPr txBox="1"/>
          <p:nvPr>
            <p:ph idx="1" type="body"/>
          </p:nvPr>
        </p:nvSpPr>
        <p:spPr>
          <a:xfrm>
            <a:off x="4572000" y="1032625"/>
            <a:ext cx="4433700" cy="36825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tr" sz="1100">
                <a:solidFill>
                  <a:srgbClr val="000000"/>
                </a:solidFill>
                <a:latin typeface="Verdana"/>
                <a:ea typeface="Verdana"/>
                <a:cs typeface="Verdana"/>
                <a:sym typeface="Verdana"/>
              </a:rPr>
              <a:t>Mask R-CNN, </a:t>
            </a:r>
            <a:r>
              <a:rPr b="1" lang="tr" sz="1100">
                <a:solidFill>
                  <a:srgbClr val="000000"/>
                </a:solidFill>
                <a:latin typeface="Verdana"/>
                <a:ea typeface="Verdana"/>
                <a:cs typeface="Verdana"/>
                <a:sym typeface="Verdana"/>
              </a:rPr>
              <a:t>bölge öneri ağı (Region Proposal Network - RPN)</a:t>
            </a:r>
            <a:r>
              <a:rPr lang="tr" sz="1100">
                <a:solidFill>
                  <a:srgbClr val="000000"/>
                </a:solidFill>
                <a:latin typeface="Verdana"/>
                <a:ea typeface="Verdana"/>
                <a:cs typeface="Verdana"/>
                <a:sym typeface="Verdana"/>
              </a:rPr>
              <a:t> ve </a:t>
            </a:r>
            <a:r>
              <a:rPr b="1" lang="tr" sz="1100">
                <a:solidFill>
                  <a:srgbClr val="000000"/>
                </a:solidFill>
                <a:latin typeface="Verdana"/>
                <a:ea typeface="Verdana"/>
                <a:cs typeface="Verdana"/>
                <a:sym typeface="Verdana"/>
              </a:rPr>
              <a:t>konvolüsyonel sinir ağı (CNN)</a:t>
            </a:r>
            <a:r>
              <a:rPr lang="tr" sz="1100">
                <a:solidFill>
                  <a:srgbClr val="000000"/>
                </a:solidFill>
                <a:latin typeface="Verdana"/>
                <a:ea typeface="Verdana"/>
                <a:cs typeface="Verdana"/>
                <a:sym typeface="Verdana"/>
              </a:rPr>
              <a:t> tabanlı çalışan iki aşamalı bir nesne tespit modelidir.</a:t>
            </a:r>
            <a:endParaRPr sz="1100">
              <a:solidFill>
                <a:srgbClr val="000000"/>
              </a:solidFill>
              <a:latin typeface="Verdana"/>
              <a:ea typeface="Verdana"/>
              <a:cs typeface="Verdana"/>
              <a:sym typeface="Verdana"/>
            </a:endParaRPr>
          </a:p>
          <a:p>
            <a:pPr indent="0" lvl="0" marL="0" rtl="0" algn="l">
              <a:spcBef>
                <a:spcPts val="1200"/>
              </a:spcBef>
              <a:spcAft>
                <a:spcPts val="0"/>
              </a:spcAft>
              <a:buNone/>
            </a:pPr>
            <a:r>
              <a:rPr lang="tr" sz="1100">
                <a:solidFill>
                  <a:srgbClr val="000000"/>
                </a:solidFill>
                <a:latin typeface="Verdana"/>
                <a:ea typeface="Verdana"/>
                <a:cs typeface="Verdana"/>
                <a:sym typeface="Verdana"/>
              </a:rPr>
              <a:t>Mask R-CNN modelinde </a:t>
            </a:r>
            <a:r>
              <a:rPr b="1" lang="tr" sz="1100">
                <a:solidFill>
                  <a:srgbClr val="000000"/>
                </a:solidFill>
                <a:latin typeface="Verdana"/>
                <a:ea typeface="Verdana"/>
                <a:cs typeface="Verdana"/>
                <a:sym typeface="Verdana"/>
              </a:rPr>
              <a:t>şu aşamalar gerçekleştirilir:</a:t>
            </a:r>
            <a:endParaRPr b="1" sz="1100">
              <a:solidFill>
                <a:srgbClr val="000000"/>
              </a:solidFill>
              <a:latin typeface="Verdana"/>
              <a:ea typeface="Verdana"/>
              <a:cs typeface="Verdana"/>
              <a:sym typeface="Verdana"/>
            </a:endParaRPr>
          </a:p>
          <a:p>
            <a:pPr indent="-298450" lvl="0" marL="457200" rtl="0" algn="l">
              <a:spcBef>
                <a:spcPts val="1200"/>
              </a:spcBef>
              <a:spcAft>
                <a:spcPts val="0"/>
              </a:spcAft>
              <a:buClr>
                <a:srgbClr val="000000"/>
              </a:buClr>
              <a:buSzPts val="1100"/>
              <a:buFont typeface="Arial"/>
              <a:buAutoNum type="arabicPeriod"/>
            </a:pPr>
            <a:r>
              <a:rPr b="1" lang="tr" sz="1100">
                <a:solidFill>
                  <a:srgbClr val="000000"/>
                </a:solidFill>
                <a:latin typeface="Verdana"/>
                <a:ea typeface="Verdana"/>
                <a:cs typeface="Verdana"/>
                <a:sym typeface="Verdana"/>
              </a:rPr>
              <a:t>Özellik çıkarma ağı</a:t>
            </a:r>
            <a:r>
              <a:rPr lang="tr" sz="1100">
                <a:solidFill>
                  <a:srgbClr val="000000"/>
                </a:solidFill>
                <a:latin typeface="Verdana"/>
                <a:ea typeface="Verdana"/>
                <a:cs typeface="Verdana"/>
                <a:sym typeface="Verdana"/>
              </a:rPr>
              <a:t> (Feature Extraction): Girdi görüntü CNN katmanlarından geçirilerek özellik haritaları oluşturulur.</a:t>
            </a:r>
            <a:endParaRPr sz="1100">
              <a:solidFill>
                <a:srgbClr val="000000"/>
              </a:solidFill>
              <a:latin typeface="Verdana"/>
              <a:ea typeface="Verdana"/>
              <a:cs typeface="Verdana"/>
              <a:sym typeface="Verdana"/>
            </a:endParaRPr>
          </a:p>
          <a:p>
            <a:pPr indent="-298450" lvl="0" marL="457200" rtl="0" algn="l">
              <a:spcBef>
                <a:spcPts val="0"/>
              </a:spcBef>
              <a:spcAft>
                <a:spcPts val="0"/>
              </a:spcAft>
              <a:buClr>
                <a:srgbClr val="000000"/>
              </a:buClr>
              <a:buSzPts val="1100"/>
              <a:buFont typeface="Arial"/>
              <a:buAutoNum type="arabicPeriod"/>
            </a:pPr>
            <a:r>
              <a:rPr b="1" lang="tr" sz="1100">
                <a:solidFill>
                  <a:srgbClr val="000000"/>
                </a:solidFill>
                <a:latin typeface="Verdana"/>
                <a:ea typeface="Verdana"/>
                <a:cs typeface="Verdana"/>
                <a:sym typeface="Verdana"/>
              </a:rPr>
              <a:t>Bölge öneri ağı (RPN)</a:t>
            </a:r>
            <a:r>
              <a:rPr lang="tr" sz="1100">
                <a:solidFill>
                  <a:srgbClr val="000000"/>
                </a:solidFill>
                <a:latin typeface="Verdana"/>
                <a:ea typeface="Verdana"/>
                <a:cs typeface="Verdana"/>
                <a:sym typeface="Verdana"/>
              </a:rPr>
              <a:t>: Potansiyel nesne konumları belirlenir.</a:t>
            </a:r>
            <a:endParaRPr sz="1100">
              <a:solidFill>
                <a:srgbClr val="000000"/>
              </a:solidFill>
              <a:latin typeface="Verdana"/>
              <a:ea typeface="Verdana"/>
              <a:cs typeface="Verdana"/>
              <a:sym typeface="Verdana"/>
            </a:endParaRPr>
          </a:p>
          <a:p>
            <a:pPr indent="-298450" lvl="0" marL="457200" rtl="0" algn="l">
              <a:spcBef>
                <a:spcPts val="0"/>
              </a:spcBef>
              <a:spcAft>
                <a:spcPts val="0"/>
              </a:spcAft>
              <a:buClr>
                <a:srgbClr val="000000"/>
              </a:buClr>
              <a:buSzPts val="1100"/>
              <a:buFont typeface="Arial"/>
              <a:buAutoNum type="arabicPeriod"/>
            </a:pPr>
            <a:r>
              <a:rPr b="1" lang="tr" sz="1100">
                <a:solidFill>
                  <a:srgbClr val="000000"/>
                </a:solidFill>
                <a:latin typeface="Verdana"/>
                <a:ea typeface="Verdana"/>
                <a:cs typeface="Verdana"/>
                <a:sym typeface="Verdana"/>
              </a:rPr>
              <a:t>RoI Hizalama (Region of Interest - RoI)</a:t>
            </a:r>
            <a:r>
              <a:rPr lang="tr" sz="1100">
                <a:solidFill>
                  <a:srgbClr val="000000"/>
                </a:solidFill>
                <a:latin typeface="Verdana"/>
                <a:ea typeface="Verdana"/>
                <a:cs typeface="Verdana"/>
                <a:sym typeface="Verdana"/>
              </a:rPr>
              <a:t>: Önerilen alanlar belli bir formata getirerek modellenir.</a:t>
            </a:r>
            <a:endParaRPr sz="1100">
              <a:solidFill>
                <a:srgbClr val="000000"/>
              </a:solidFill>
              <a:latin typeface="Verdana"/>
              <a:ea typeface="Verdana"/>
              <a:cs typeface="Verdana"/>
              <a:sym typeface="Verdana"/>
            </a:endParaRPr>
          </a:p>
          <a:p>
            <a:pPr indent="-298450" lvl="0" marL="457200" rtl="0" algn="l">
              <a:spcBef>
                <a:spcPts val="0"/>
              </a:spcBef>
              <a:spcAft>
                <a:spcPts val="0"/>
              </a:spcAft>
              <a:buClr>
                <a:srgbClr val="000000"/>
              </a:buClr>
              <a:buSzPts val="1100"/>
              <a:buFont typeface="Arial"/>
              <a:buAutoNum type="arabicPeriod"/>
            </a:pPr>
            <a:r>
              <a:rPr b="1" lang="tr" sz="1100">
                <a:solidFill>
                  <a:srgbClr val="000000"/>
                </a:solidFill>
                <a:latin typeface="Verdana"/>
                <a:ea typeface="Verdana"/>
                <a:cs typeface="Verdana"/>
                <a:sym typeface="Verdana"/>
              </a:rPr>
              <a:t>Mask segmentasyonu</a:t>
            </a:r>
            <a:r>
              <a:rPr lang="tr" sz="1100">
                <a:solidFill>
                  <a:srgbClr val="000000"/>
                </a:solidFill>
                <a:latin typeface="Verdana"/>
                <a:ea typeface="Verdana"/>
                <a:cs typeface="Verdana"/>
                <a:sym typeface="Verdana"/>
              </a:rPr>
              <a:t>: Görüntünün her bölgesi için </a:t>
            </a:r>
            <a:r>
              <a:rPr b="1" lang="tr" sz="1100">
                <a:solidFill>
                  <a:srgbClr val="000000"/>
                </a:solidFill>
                <a:latin typeface="Verdana"/>
                <a:ea typeface="Verdana"/>
                <a:cs typeface="Verdana"/>
                <a:sym typeface="Verdana"/>
              </a:rPr>
              <a:t>maskeleme</a:t>
            </a:r>
            <a:r>
              <a:rPr lang="tr" sz="1100">
                <a:solidFill>
                  <a:srgbClr val="000000"/>
                </a:solidFill>
                <a:latin typeface="Verdana"/>
                <a:ea typeface="Verdana"/>
                <a:cs typeface="Verdana"/>
                <a:sym typeface="Verdana"/>
              </a:rPr>
              <a:t> yapılır ve gemiler belirlenir.</a:t>
            </a:r>
            <a:endParaRPr sz="1100">
              <a:solidFill>
                <a:srgbClr val="000000"/>
              </a:solidFill>
              <a:latin typeface="Verdana"/>
              <a:ea typeface="Verdana"/>
              <a:cs typeface="Verdana"/>
              <a:sym typeface="Verdana"/>
            </a:endParaRPr>
          </a:p>
          <a:p>
            <a:pPr indent="0" lvl="0" marL="0" rtl="0" algn="l">
              <a:spcBef>
                <a:spcPts val="1200"/>
              </a:spcBef>
              <a:spcAft>
                <a:spcPts val="1200"/>
              </a:spcAft>
              <a:buNone/>
            </a:pPr>
            <a:r>
              <a:t/>
            </a:r>
            <a:endParaRPr/>
          </a:p>
        </p:txBody>
      </p:sp>
      <p:pic>
        <p:nvPicPr>
          <p:cNvPr id="295" name="Google Shape;295;p47"/>
          <p:cNvPicPr preferRelativeResize="0"/>
          <p:nvPr/>
        </p:nvPicPr>
        <p:blipFill>
          <a:blip r:embed="rId3">
            <a:alphaModFix/>
          </a:blip>
          <a:stretch>
            <a:fillRect/>
          </a:stretch>
        </p:blipFill>
        <p:spPr>
          <a:xfrm>
            <a:off x="311713" y="1308350"/>
            <a:ext cx="3853525" cy="34575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8"/>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lnSpc>
                <a:spcPct val="115000"/>
              </a:lnSpc>
              <a:spcBef>
                <a:spcPts val="1800"/>
              </a:spcBef>
              <a:spcAft>
                <a:spcPts val="0"/>
              </a:spcAft>
              <a:buSzPts val="990"/>
              <a:buNone/>
            </a:pPr>
            <a:r>
              <a:rPr lang="tr" sz="2230">
                <a:latin typeface="Arial"/>
                <a:ea typeface="Arial"/>
                <a:cs typeface="Arial"/>
                <a:sym typeface="Arial"/>
              </a:rPr>
              <a:t>3. Modelin Eğitimi</a:t>
            </a:r>
            <a:endParaRPr sz="2230">
              <a:latin typeface="Arial"/>
              <a:ea typeface="Arial"/>
              <a:cs typeface="Arial"/>
              <a:sym typeface="Arial"/>
            </a:endParaRPr>
          </a:p>
          <a:p>
            <a:pPr indent="0" lvl="0" marL="0" rtl="0" algn="l">
              <a:spcBef>
                <a:spcPts val="400"/>
              </a:spcBef>
              <a:spcAft>
                <a:spcPts val="0"/>
              </a:spcAft>
              <a:buSzPts val="990"/>
              <a:buNone/>
            </a:pPr>
            <a:r>
              <a:t/>
            </a:r>
            <a:endParaRPr sz="2029">
              <a:latin typeface="Arial"/>
              <a:ea typeface="Arial"/>
              <a:cs typeface="Arial"/>
              <a:sym typeface="Arial"/>
            </a:endParaRPr>
          </a:p>
        </p:txBody>
      </p:sp>
      <p:sp>
        <p:nvSpPr>
          <p:cNvPr id="301" name="Google Shape;301;p48"/>
          <p:cNvSpPr txBox="1"/>
          <p:nvPr/>
        </p:nvSpPr>
        <p:spPr>
          <a:xfrm>
            <a:off x="0" y="1478275"/>
            <a:ext cx="8700300" cy="245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t/>
            </a:r>
            <a:endParaRPr sz="1300">
              <a:latin typeface="Verdana"/>
              <a:ea typeface="Verdana"/>
              <a:cs typeface="Verdana"/>
              <a:sym typeface="Verdana"/>
            </a:endParaRPr>
          </a:p>
          <a:p>
            <a:pPr indent="0" lvl="0" marL="0" rtl="0" algn="l">
              <a:lnSpc>
                <a:spcPct val="115000"/>
              </a:lnSpc>
              <a:spcBef>
                <a:spcPts val="1200"/>
              </a:spcBef>
              <a:spcAft>
                <a:spcPts val="0"/>
              </a:spcAft>
              <a:buNone/>
            </a:pPr>
            <a:r>
              <a:rPr lang="tr" sz="1300">
                <a:latin typeface="Verdana"/>
                <a:ea typeface="Verdana"/>
                <a:cs typeface="Verdana"/>
                <a:sym typeface="Verdana"/>
              </a:rPr>
              <a:t>Mask R-CNN modeli, </a:t>
            </a:r>
            <a:r>
              <a:rPr b="1" lang="tr" sz="1300">
                <a:latin typeface="Verdana"/>
                <a:ea typeface="Verdana"/>
                <a:cs typeface="Verdana"/>
                <a:sym typeface="Verdana"/>
              </a:rPr>
              <a:t>COCO veri setiyle ön-eğitimli</a:t>
            </a:r>
            <a:r>
              <a:rPr lang="tr" sz="1300">
                <a:latin typeface="Verdana"/>
                <a:ea typeface="Verdana"/>
                <a:cs typeface="Verdana"/>
                <a:sym typeface="Verdana"/>
              </a:rPr>
              <a:t> </a:t>
            </a:r>
            <a:r>
              <a:rPr b="1" lang="tr" sz="1300">
                <a:latin typeface="Verdana"/>
                <a:ea typeface="Verdana"/>
                <a:cs typeface="Verdana"/>
                <a:sym typeface="Verdana"/>
              </a:rPr>
              <a:t>ResNet-101</a:t>
            </a:r>
            <a:r>
              <a:rPr lang="tr" sz="1300">
                <a:latin typeface="Verdana"/>
                <a:ea typeface="Verdana"/>
                <a:cs typeface="Verdana"/>
                <a:sym typeface="Verdana"/>
              </a:rPr>
              <a:t> omurga ağı kullanılarak öğrenilmiştir. Modelin eğitiminde:</a:t>
            </a:r>
            <a:endParaRPr sz="1300">
              <a:latin typeface="Verdana"/>
              <a:ea typeface="Verdana"/>
              <a:cs typeface="Verdana"/>
              <a:sym typeface="Verdana"/>
            </a:endParaRPr>
          </a:p>
          <a:p>
            <a:pPr indent="-311150" lvl="0" marL="457200" rtl="0" algn="l">
              <a:lnSpc>
                <a:spcPct val="115000"/>
              </a:lnSpc>
              <a:spcBef>
                <a:spcPts val="1200"/>
              </a:spcBef>
              <a:spcAft>
                <a:spcPts val="0"/>
              </a:spcAft>
              <a:buClr>
                <a:srgbClr val="000000"/>
              </a:buClr>
              <a:buSzPts val="1300"/>
              <a:buFont typeface="Arial"/>
              <a:buChar char="●"/>
            </a:pPr>
            <a:r>
              <a:rPr b="1" lang="tr" sz="1300">
                <a:latin typeface="Verdana"/>
                <a:ea typeface="Verdana"/>
                <a:cs typeface="Verdana"/>
                <a:sym typeface="Verdana"/>
              </a:rPr>
              <a:t>80.000 iterasyon</a:t>
            </a:r>
            <a:r>
              <a:rPr lang="tr" sz="1300">
                <a:latin typeface="Verdana"/>
                <a:ea typeface="Verdana"/>
                <a:cs typeface="Verdana"/>
                <a:sym typeface="Verdana"/>
              </a:rPr>
              <a:t> yapılmıştır.</a:t>
            </a:r>
            <a:endParaRPr sz="1300">
              <a:latin typeface="Verdana"/>
              <a:ea typeface="Verdana"/>
              <a:cs typeface="Verdana"/>
              <a:sym typeface="Verdana"/>
            </a:endParaRPr>
          </a:p>
          <a:p>
            <a:pPr indent="-311150" lvl="0" marL="457200" rtl="0" algn="l">
              <a:lnSpc>
                <a:spcPct val="115000"/>
              </a:lnSpc>
              <a:spcBef>
                <a:spcPts val="0"/>
              </a:spcBef>
              <a:spcAft>
                <a:spcPts val="0"/>
              </a:spcAft>
              <a:buClr>
                <a:srgbClr val="000000"/>
              </a:buClr>
              <a:buSzPts val="1300"/>
              <a:buFont typeface="Arial"/>
              <a:buChar char="●"/>
            </a:pPr>
            <a:r>
              <a:rPr b="1" lang="tr" sz="1300">
                <a:latin typeface="Verdana"/>
                <a:ea typeface="Verdana"/>
                <a:cs typeface="Verdana"/>
                <a:sym typeface="Verdana"/>
              </a:rPr>
              <a:t>Öğrenme oranı</a:t>
            </a:r>
            <a:r>
              <a:rPr lang="tr" sz="1300">
                <a:latin typeface="Verdana"/>
                <a:ea typeface="Verdana"/>
                <a:cs typeface="Verdana"/>
                <a:sym typeface="Verdana"/>
              </a:rPr>
              <a:t> başlangıçta </a:t>
            </a:r>
            <a:r>
              <a:rPr b="1" lang="tr" sz="1300">
                <a:latin typeface="Verdana"/>
                <a:ea typeface="Verdana"/>
                <a:cs typeface="Verdana"/>
                <a:sym typeface="Verdana"/>
              </a:rPr>
              <a:t>0.001</a:t>
            </a:r>
            <a:r>
              <a:rPr lang="tr" sz="1300">
                <a:latin typeface="Verdana"/>
                <a:ea typeface="Verdana"/>
                <a:cs typeface="Verdana"/>
                <a:sym typeface="Verdana"/>
              </a:rPr>
              <a:t> olarak belirlenmiştir.</a:t>
            </a:r>
            <a:endParaRPr sz="1300">
              <a:latin typeface="Verdana"/>
              <a:ea typeface="Verdana"/>
              <a:cs typeface="Verdana"/>
              <a:sym typeface="Verdana"/>
            </a:endParaRPr>
          </a:p>
          <a:p>
            <a:pPr indent="-311150" lvl="0" marL="457200" rtl="0" algn="l">
              <a:lnSpc>
                <a:spcPct val="115000"/>
              </a:lnSpc>
              <a:spcBef>
                <a:spcPts val="0"/>
              </a:spcBef>
              <a:spcAft>
                <a:spcPts val="0"/>
              </a:spcAft>
              <a:buClr>
                <a:srgbClr val="000000"/>
              </a:buClr>
              <a:buSzPts val="1300"/>
              <a:buFont typeface="Arial"/>
              <a:buChar char="●"/>
            </a:pPr>
            <a:r>
              <a:rPr lang="tr" sz="1300">
                <a:latin typeface="Verdana"/>
                <a:ea typeface="Verdana"/>
                <a:cs typeface="Verdana"/>
                <a:sym typeface="Verdana"/>
              </a:rPr>
              <a:t>Momentum değeri </a:t>
            </a:r>
            <a:r>
              <a:rPr b="1" lang="tr" sz="1300">
                <a:latin typeface="Verdana"/>
                <a:ea typeface="Verdana"/>
                <a:cs typeface="Verdana"/>
                <a:sym typeface="Verdana"/>
              </a:rPr>
              <a:t>0.9</a:t>
            </a:r>
            <a:r>
              <a:rPr lang="tr" sz="1300">
                <a:latin typeface="Verdana"/>
                <a:ea typeface="Verdana"/>
                <a:cs typeface="Verdana"/>
                <a:sym typeface="Verdana"/>
              </a:rPr>
              <a:t>, </a:t>
            </a:r>
            <a:r>
              <a:rPr b="1" lang="tr" sz="1300">
                <a:latin typeface="Verdana"/>
                <a:ea typeface="Verdana"/>
                <a:cs typeface="Verdana"/>
                <a:sym typeface="Verdana"/>
              </a:rPr>
              <a:t>Stokastik Gradyan İnişi (SGD)</a:t>
            </a:r>
            <a:r>
              <a:rPr lang="tr" sz="1300">
                <a:latin typeface="Verdana"/>
                <a:ea typeface="Verdana"/>
                <a:cs typeface="Verdana"/>
                <a:sym typeface="Verdana"/>
              </a:rPr>
              <a:t> kullanılmıştır.</a:t>
            </a:r>
            <a:endParaRPr i="1" sz="1300">
              <a:latin typeface="Verdana"/>
              <a:ea typeface="Verdana"/>
              <a:cs typeface="Verdana"/>
              <a:sym typeface="Verdana"/>
            </a:endParaRPr>
          </a:p>
          <a:p>
            <a:pPr indent="0" lvl="0" marL="0" rtl="0" algn="l">
              <a:lnSpc>
                <a:spcPct val="115000"/>
              </a:lnSpc>
              <a:spcBef>
                <a:spcPts val="1200"/>
              </a:spcBef>
              <a:spcAft>
                <a:spcPts val="1200"/>
              </a:spcAft>
              <a:buNone/>
            </a:pPr>
            <a:r>
              <a:rPr lang="tr" sz="1300">
                <a:latin typeface="Verdana"/>
                <a:ea typeface="Verdana"/>
                <a:cs typeface="Verdana"/>
                <a:sym typeface="Verdana"/>
              </a:rPr>
              <a:t>Deneyler </a:t>
            </a:r>
            <a:r>
              <a:rPr b="1" lang="tr" sz="1300">
                <a:latin typeface="Verdana"/>
                <a:ea typeface="Verdana"/>
                <a:cs typeface="Verdana"/>
                <a:sym typeface="Verdana"/>
              </a:rPr>
              <a:t>Ubuntu 16.04</a:t>
            </a:r>
            <a:r>
              <a:rPr lang="tr" sz="1300">
                <a:latin typeface="Verdana"/>
                <a:ea typeface="Verdana"/>
                <a:cs typeface="Verdana"/>
                <a:sym typeface="Verdana"/>
              </a:rPr>
              <a:t>, </a:t>
            </a:r>
            <a:r>
              <a:rPr b="1" lang="tr" sz="1300">
                <a:latin typeface="Verdana"/>
                <a:ea typeface="Verdana"/>
                <a:cs typeface="Verdana"/>
                <a:sym typeface="Verdana"/>
              </a:rPr>
              <a:t>Intel i7-6850k</a:t>
            </a:r>
            <a:r>
              <a:rPr lang="tr" sz="1300">
                <a:latin typeface="Verdana"/>
                <a:ea typeface="Verdana"/>
                <a:cs typeface="Verdana"/>
                <a:sym typeface="Verdana"/>
              </a:rPr>
              <a:t> işlemcili, </a:t>
            </a:r>
            <a:r>
              <a:rPr b="1" lang="tr" sz="1300">
                <a:latin typeface="Verdana"/>
                <a:ea typeface="Verdana"/>
                <a:cs typeface="Verdana"/>
                <a:sym typeface="Verdana"/>
              </a:rPr>
              <a:t>64 GB RAM</a:t>
            </a:r>
            <a:r>
              <a:rPr lang="tr" sz="1300">
                <a:latin typeface="Verdana"/>
                <a:ea typeface="Verdana"/>
                <a:cs typeface="Verdana"/>
                <a:sym typeface="Verdana"/>
              </a:rPr>
              <a:t> ve </a:t>
            </a:r>
            <a:r>
              <a:rPr b="1" lang="tr" sz="1300">
                <a:latin typeface="Verdana"/>
                <a:ea typeface="Verdana"/>
                <a:cs typeface="Verdana"/>
                <a:sym typeface="Verdana"/>
              </a:rPr>
              <a:t>Nvidia GeForce GTX 1080 Ti</a:t>
            </a:r>
            <a:r>
              <a:rPr lang="tr" sz="1300">
                <a:latin typeface="Verdana"/>
                <a:ea typeface="Verdana"/>
                <a:cs typeface="Verdana"/>
                <a:sym typeface="Verdana"/>
              </a:rPr>
              <a:t> ekran kartıyla gerçekleştirilmiştir.</a:t>
            </a:r>
            <a:endParaRPr sz="1300">
              <a:solidFill>
                <a:schemeClr val="dk2"/>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9"/>
          <p:cNvSpPr txBox="1"/>
          <p:nvPr>
            <p:ph type="title"/>
          </p:nvPr>
        </p:nvSpPr>
        <p:spPr>
          <a:xfrm>
            <a:off x="274575" y="110975"/>
            <a:ext cx="6207000" cy="7443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lang="tr" sz="1800">
                <a:latin typeface="Arial"/>
                <a:ea typeface="Arial"/>
                <a:cs typeface="Arial"/>
                <a:sym typeface="Arial"/>
              </a:rPr>
              <a:t>4. Değerlendirme Metrikleri ve Sonuçlar</a:t>
            </a:r>
            <a:endParaRPr sz="2900"/>
          </a:p>
        </p:txBody>
      </p:sp>
      <p:sp>
        <p:nvSpPr>
          <p:cNvPr id="307" name="Google Shape;307;p49"/>
          <p:cNvSpPr txBox="1"/>
          <p:nvPr>
            <p:ph idx="1" type="body"/>
          </p:nvPr>
        </p:nvSpPr>
        <p:spPr>
          <a:xfrm>
            <a:off x="4443225" y="763375"/>
            <a:ext cx="4145700" cy="3898500"/>
          </a:xfrm>
          <a:prstGeom prst="rect">
            <a:avLst/>
          </a:prstGeom>
        </p:spPr>
        <p:txBody>
          <a:bodyPr anchorCtr="0" anchor="t" bIns="91425" lIns="91425" spcFirstLastPara="1" rIns="91425" wrap="square" tIns="91425">
            <a:normAutofit/>
          </a:bodyPr>
          <a:lstStyle/>
          <a:p>
            <a:pPr indent="0" lvl="0" marL="0" rtl="0" algn="l">
              <a:spcBef>
                <a:spcPts val="1800"/>
              </a:spcBef>
              <a:spcAft>
                <a:spcPts val="0"/>
              </a:spcAft>
              <a:buNone/>
            </a:pPr>
            <a:r>
              <a:t/>
            </a:r>
            <a:endParaRPr b="1">
              <a:solidFill>
                <a:srgbClr val="000000"/>
              </a:solidFill>
              <a:latin typeface="Verdana"/>
              <a:ea typeface="Verdana"/>
              <a:cs typeface="Verdana"/>
              <a:sym typeface="Verdana"/>
            </a:endParaRPr>
          </a:p>
          <a:p>
            <a:pPr indent="0" lvl="0" marL="0" rtl="0" algn="l">
              <a:spcBef>
                <a:spcPts val="1200"/>
              </a:spcBef>
              <a:spcAft>
                <a:spcPts val="0"/>
              </a:spcAft>
              <a:buNone/>
            </a:pPr>
            <a:r>
              <a:rPr lang="tr" sz="1200">
                <a:solidFill>
                  <a:srgbClr val="000000"/>
                </a:solidFill>
                <a:latin typeface="Verdana"/>
                <a:ea typeface="Verdana"/>
                <a:cs typeface="Verdana"/>
                <a:sym typeface="Verdana"/>
              </a:rPr>
              <a:t>Mask R-CNN modeli, aşağıdaki değerlendirme metrikleriyle analiz edilmiştir:</a:t>
            </a:r>
            <a:endParaRPr sz="1200">
              <a:solidFill>
                <a:srgbClr val="000000"/>
              </a:solidFill>
              <a:latin typeface="Verdana"/>
              <a:ea typeface="Verdana"/>
              <a:cs typeface="Verdana"/>
              <a:sym typeface="Verdana"/>
            </a:endParaRPr>
          </a:p>
          <a:p>
            <a:pPr indent="-304800" lvl="0" marL="457200" rtl="0" algn="l">
              <a:spcBef>
                <a:spcPts val="1200"/>
              </a:spcBef>
              <a:spcAft>
                <a:spcPts val="0"/>
              </a:spcAft>
              <a:buClr>
                <a:srgbClr val="000000"/>
              </a:buClr>
              <a:buSzPts val="1200"/>
              <a:buFont typeface="Arial"/>
              <a:buChar char="●"/>
            </a:pPr>
            <a:r>
              <a:rPr b="1" lang="tr" sz="1200">
                <a:solidFill>
                  <a:srgbClr val="000000"/>
                </a:solidFill>
                <a:latin typeface="Verdana"/>
                <a:ea typeface="Verdana"/>
                <a:cs typeface="Verdana"/>
                <a:sym typeface="Verdana"/>
              </a:rPr>
              <a:t>Kesinlik (Precision):</a:t>
            </a:r>
            <a:r>
              <a:rPr lang="tr" sz="1200">
                <a:solidFill>
                  <a:srgbClr val="000000"/>
                </a:solidFill>
                <a:latin typeface="Verdana"/>
                <a:ea typeface="Verdana"/>
                <a:cs typeface="Verdana"/>
                <a:sym typeface="Verdana"/>
              </a:rPr>
              <a:t> 0.9058</a:t>
            </a:r>
            <a:endParaRPr sz="1200">
              <a:solidFill>
                <a:srgbClr val="000000"/>
              </a:solidFill>
              <a:latin typeface="Verdana"/>
              <a:ea typeface="Verdana"/>
              <a:cs typeface="Verdana"/>
              <a:sym typeface="Verdana"/>
            </a:endParaRPr>
          </a:p>
          <a:p>
            <a:pPr indent="-304800" lvl="0" marL="457200" rtl="0" algn="l">
              <a:spcBef>
                <a:spcPts val="0"/>
              </a:spcBef>
              <a:spcAft>
                <a:spcPts val="0"/>
              </a:spcAft>
              <a:buClr>
                <a:srgbClr val="000000"/>
              </a:buClr>
              <a:buSzPts val="1200"/>
              <a:buFont typeface="Arial"/>
              <a:buChar char="●"/>
            </a:pPr>
            <a:r>
              <a:rPr b="1" lang="tr" sz="1200">
                <a:solidFill>
                  <a:srgbClr val="000000"/>
                </a:solidFill>
                <a:latin typeface="Verdana"/>
                <a:ea typeface="Verdana"/>
                <a:cs typeface="Verdana"/>
                <a:sym typeface="Verdana"/>
              </a:rPr>
              <a:t>Geri getirme (Recall):</a:t>
            </a:r>
            <a:r>
              <a:rPr lang="tr" sz="1200">
                <a:solidFill>
                  <a:srgbClr val="000000"/>
                </a:solidFill>
                <a:latin typeface="Verdana"/>
                <a:ea typeface="Verdana"/>
                <a:cs typeface="Verdana"/>
                <a:sym typeface="Verdana"/>
              </a:rPr>
              <a:t> 0.9238</a:t>
            </a:r>
            <a:endParaRPr sz="1200">
              <a:solidFill>
                <a:srgbClr val="000000"/>
              </a:solidFill>
              <a:latin typeface="Verdana"/>
              <a:ea typeface="Verdana"/>
              <a:cs typeface="Verdana"/>
              <a:sym typeface="Verdana"/>
            </a:endParaRPr>
          </a:p>
          <a:p>
            <a:pPr indent="-304800" lvl="0" marL="457200" rtl="0" algn="l">
              <a:spcBef>
                <a:spcPts val="0"/>
              </a:spcBef>
              <a:spcAft>
                <a:spcPts val="0"/>
              </a:spcAft>
              <a:buClr>
                <a:srgbClr val="000000"/>
              </a:buClr>
              <a:buSzPts val="1200"/>
              <a:buFont typeface="Arial"/>
              <a:buChar char="●"/>
            </a:pPr>
            <a:r>
              <a:rPr b="1" lang="tr" sz="1200">
                <a:solidFill>
                  <a:srgbClr val="000000"/>
                </a:solidFill>
                <a:latin typeface="Verdana"/>
                <a:ea typeface="Verdana"/>
                <a:cs typeface="Verdana"/>
                <a:sym typeface="Verdana"/>
              </a:rPr>
              <a:t>F1-Skoru:</a:t>
            </a:r>
            <a:r>
              <a:rPr lang="tr" sz="1200">
                <a:solidFill>
                  <a:srgbClr val="000000"/>
                </a:solidFill>
                <a:latin typeface="Verdana"/>
                <a:ea typeface="Verdana"/>
                <a:cs typeface="Verdana"/>
                <a:sym typeface="Verdana"/>
              </a:rPr>
              <a:t> 0.9148</a:t>
            </a:r>
            <a:endParaRPr sz="1200">
              <a:solidFill>
                <a:srgbClr val="000000"/>
              </a:solidFill>
              <a:latin typeface="Verdana"/>
              <a:ea typeface="Verdana"/>
              <a:cs typeface="Verdana"/>
              <a:sym typeface="Verdana"/>
            </a:endParaRPr>
          </a:p>
          <a:p>
            <a:pPr indent="0" lvl="0" marL="0" rtl="0" algn="l">
              <a:spcBef>
                <a:spcPts val="1200"/>
              </a:spcBef>
              <a:spcAft>
                <a:spcPts val="1200"/>
              </a:spcAft>
              <a:buNone/>
            </a:pPr>
            <a:r>
              <a:rPr lang="tr" sz="1200">
                <a:solidFill>
                  <a:srgbClr val="000000"/>
                </a:solidFill>
                <a:latin typeface="Verdana"/>
                <a:ea typeface="Verdana"/>
                <a:cs typeface="Verdana"/>
                <a:sym typeface="Verdana"/>
              </a:rPr>
              <a:t>Modelin test verisindeki 604 gemiden </a:t>
            </a:r>
            <a:r>
              <a:rPr b="1" lang="tr" sz="1200">
                <a:solidFill>
                  <a:srgbClr val="000000"/>
                </a:solidFill>
                <a:latin typeface="Verdana"/>
                <a:ea typeface="Verdana"/>
                <a:cs typeface="Verdana"/>
                <a:sym typeface="Verdana"/>
              </a:rPr>
              <a:t>558'ini doğru tespit etmiş, 46'sını gözden kaçırmış ve 58 yanlış alarm vermiştir.</a:t>
            </a:r>
            <a:endParaRPr sz="1900">
              <a:latin typeface="Verdana"/>
              <a:ea typeface="Verdana"/>
              <a:cs typeface="Verdana"/>
              <a:sym typeface="Verdana"/>
            </a:endParaRPr>
          </a:p>
        </p:txBody>
      </p:sp>
      <p:pic>
        <p:nvPicPr>
          <p:cNvPr id="308" name="Google Shape;308;p49"/>
          <p:cNvPicPr preferRelativeResize="0"/>
          <p:nvPr/>
        </p:nvPicPr>
        <p:blipFill>
          <a:blip r:embed="rId3">
            <a:alphaModFix/>
          </a:blip>
          <a:stretch>
            <a:fillRect/>
          </a:stretch>
        </p:blipFill>
        <p:spPr>
          <a:xfrm>
            <a:off x="563800" y="702900"/>
            <a:ext cx="2821300" cy="2154425"/>
          </a:xfrm>
          <a:prstGeom prst="rect">
            <a:avLst/>
          </a:prstGeom>
          <a:noFill/>
          <a:ln>
            <a:noFill/>
          </a:ln>
        </p:spPr>
      </p:pic>
      <p:pic>
        <p:nvPicPr>
          <p:cNvPr id="309" name="Google Shape;309;p49"/>
          <p:cNvPicPr preferRelativeResize="0"/>
          <p:nvPr/>
        </p:nvPicPr>
        <p:blipFill>
          <a:blip r:embed="rId4">
            <a:alphaModFix/>
          </a:blip>
          <a:stretch>
            <a:fillRect/>
          </a:stretch>
        </p:blipFill>
        <p:spPr>
          <a:xfrm>
            <a:off x="512798" y="2917500"/>
            <a:ext cx="2872302" cy="20113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0"/>
          <p:cNvSpPr txBox="1"/>
          <p:nvPr>
            <p:ph type="title"/>
          </p:nvPr>
        </p:nvSpPr>
        <p:spPr>
          <a:xfrm>
            <a:off x="88900" y="194550"/>
            <a:ext cx="6438900" cy="664800"/>
          </a:xfrm>
          <a:prstGeom prst="rect">
            <a:avLst/>
          </a:prstGeom>
        </p:spPr>
        <p:txBody>
          <a:bodyPr anchorCtr="0" anchor="t" bIns="91425" lIns="91425" spcFirstLastPara="1" rIns="91425" wrap="square" tIns="91425">
            <a:normAutofit/>
          </a:bodyPr>
          <a:lstStyle/>
          <a:p>
            <a:pPr indent="0" lvl="0" marL="0" rtl="0" algn="l">
              <a:lnSpc>
                <a:spcPct val="115000"/>
              </a:lnSpc>
              <a:spcBef>
                <a:spcPts val="1400"/>
              </a:spcBef>
              <a:spcAft>
                <a:spcPts val="400"/>
              </a:spcAft>
              <a:buNone/>
            </a:pPr>
            <a:r>
              <a:rPr lang="tr" sz="1800">
                <a:latin typeface="Arial"/>
                <a:ea typeface="Arial"/>
                <a:cs typeface="Arial"/>
                <a:sym typeface="Arial"/>
              </a:rPr>
              <a:t>   </a:t>
            </a:r>
            <a:r>
              <a:rPr lang="tr" sz="1800">
                <a:latin typeface="Arial"/>
                <a:ea typeface="Arial"/>
                <a:cs typeface="Arial"/>
                <a:sym typeface="Arial"/>
              </a:rPr>
              <a:t>4.1 Modelin Zorlukları ve Kısıtlamaları</a:t>
            </a:r>
            <a:endParaRPr sz="3700"/>
          </a:p>
        </p:txBody>
      </p:sp>
      <p:sp>
        <p:nvSpPr>
          <p:cNvPr id="315" name="Google Shape;315;p50"/>
          <p:cNvSpPr txBox="1"/>
          <p:nvPr>
            <p:ph idx="1" type="body"/>
          </p:nvPr>
        </p:nvSpPr>
        <p:spPr>
          <a:xfrm>
            <a:off x="311700" y="1125650"/>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b="1" sz="11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
        <p:nvSpPr>
          <p:cNvPr id="316" name="Google Shape;316;p50"/>
          <p:cNvSpPr txBox="1"/>
          <p:nvPr/>
        </p:nvSpPr>
        <p:spPr>
          <a:xfrm>
            <a:off x="6035825" y="2434550"/>
            <a:ext cx="2794500" cy="21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latin typeface="Lato"/>
              <a:ea typeface="Lato"/>
              <a:cs typeface="Lato"/>
              <a:sym typeface="Lato"/>
            </a:endParaRPr>
          </a:p>
        </p:txBody>
      </p:sp>
      <p:sp>
        <p:nvSpPr>
          <p:cNvPr id="317" name="Google Shape;317;p50"/>
          <p:cNvSpPr/>
          <p:nvPr/>
        </p:nvSpPr>
        <p:spPr>
          <a:xfrm>
            <a:off x="883075" y="1320350"/>
            <a:ext cx="3165900" cy="17733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18" name="Google Shape;318;p50"/>
          <p:cNvSpPr txBox="1"/>
          <p:nvPr/>
        </p:nvSpPr>
        <p:spPr>
          <a:xfrm>
            <a:off x="1008325" y="1353950"/>
            <a:ext cx="2915400" cy="163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tr" sz="1900">
                <a:latin typeface="Verdana"/>
                <a:ea typeface="Verdana"/>
                <a:cs typeface="Verdana"/>
                <a:sym typeface="Verdana"/>
              </a:rPr>
              <a:t>Birbirine yakın gemiler tek bir nesne olarak algılanabilmektedir.</a:t>
            </a:r>
            <a:endParaRPr sz="2600">
              <a:solidFill>
                <a:schemeClr val="dk2"/>
              </a:solidFill>
              <a:latin typeface="Verdana"/>
              <a:ea typeface="Verdana"/>
              <a:cs typeface="Verdana"/>
              <a:sym typeface="Verdana"/>
            </a:endParaRPr>
          </a:p>
        </p:txBody>
      </p:sp>
      <p:sp>
        <p:nvSpPr>
          <p:cNvPr id="319" name="Google Shape;319;p50"/>
          <p:cNvSpPr/>
          <p:nvPr/>
        </p:nvSpPr>
        <p:spPr>
          <a:xfrm>
            <a:off x="4522375" y="1320350"/>
            <a:ext cx="2739000" cy="17733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tr" sz="1900">
                <a:latin typeface="Verdana"/>
                <a:ea typeface="Verdana"/>
                <a:cs typeface="Verdana"/>
                <a:sym typeface="Verdana"/>
              </a:rPr>
              <a:t>Karaya yanaşmış gemiler bazen model tarafından fark edilememektedir.</a:t>
            </a:r>
            <a:endParaRPr sz="2200">
              <a:latin typeface="Verdana"/>
              <a:ea typeface="Verdana"/>
              <a:cs typeface="Verdana"/>
              <a:sym typeface="Verdana"/>
            </a:endParaRPr>
          </a:p>
        </p:txBody>
      </p:sp>
      <p:sp>
        <p:nvSpPr>
          <p:cNvPr id="320" name="Google Shape;320;p50"/>
          <p:cNvSpPr/>
          <p:nvPr/>
        </p:nvSpPr>
        <p:spPr>
          <a:xfrm>
            <a:off x="883075" y="3248150"/>
            <a:ext cx="6378300" cy="1318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tr" sz="1900"/>
              <a:t>Bölge öneri ağı (RPN), nesne tahmininde bazen hatalar yapmaktadır.</a:t>
            </a:r>
            <a:endParaRPr sz="2200">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51"/>
          <p:cNvSpPr txBox="1"/>
          <p:nvPr>
            <p:ph type="title"/>
          </p:nvPr>
        </p:nvSpPr>
        <p:spPr>
          <a:xfrm>
            <a:off x="311725" y="500925"/>
            <a:ext cx="3706500" cy="596700"/>
          </a:xfrm>
          <a:prstGeom prst="rect">
            <a:avLst/>
          </a:prstGeom>
        </p:spPr>
        <p:txBody>
          <a:bodyPr anchorCtr="0" anchor="t" bIns="91425" lIns="91425" spcFirstLastPara="1" rIns="91425" wrap="square" tIns="91425">
            <a:normAutofit/>
          </a:bodyPr>
          <a:lstStyle/>
          <a:p>
            <a:pPr indent="0" lvl="0" marL="0" rtl="0" algn="l">
              <a:lnSpc>
                <a:spcPct val="115000"/>
              </a:lnSpc>
              <a:spcBef>
                <a:spcPts val="1800"/>
              </a:spcBef>
              <a:spcAft>
                <a:spcPts val="400"/>
              </a:spcAft>
              <a:buNone/>
            </a:pPr>
            <a:r>
              <a:rPr lang="tr" sz="1700">
                <a:highlight>
                  <a:schemeClr val="dk1"/>
                </a:highlight>
                <a:latin typeface="Arial"/>
                <a:ea typeface="Arial"/>
                <a:cs typeface="Arial"/>
                <a:sym typeface="Arial"/>
              </a:rPr>
              <a:t>5. Gelecek Çalışmalar ve Çıkarımlar</a:t>
            </a:r>
            <a:endParaRPr>
              <a:highlight>
                <a:schemeClr val="dk1"/>
              </a:highlight>
              <a:latin typeface="Arial"/>
              <a:ea typeface="Arial"/>
              <a:cs typeface="Arial"/>
              <a:sym typeface="Arial"/>
            </a:endParaRPr>
          </a:p>
        </p:txBody>
      </p:sp>
      <p:sp>
        <p:nvSpPr>
          <p:cNvPr id="326" name="Google Shape;326;p51"/>
          <p:cNvSpPr txBox="1"/>
          <p:nvPr>
            <p:ph idx="1" type="body"/>
          </p:nvPr>
        </p:nvSpPr>
        <p:spPr>
          <a:xfrm>
            <a:off x="4494625" y="327025"/>
            <a:ext cx="4337700" cy="4558500"/>
          </a:xfrm>
          <a:prstGeom prst="rect">
            <a:avLst/>
          </a:prstGeom>
        </p:spPr>
        <p:txBody>
          <a:bodyPr anchorCtr="0" anchor="t" bIns="91425" lIns="91425" spcFirstLastPara="1" rIns="91425" wrap="square" tIns="91425">
            <a:normAutofit fontScale="62500" lnSpcReduction="10000"/>
          </a:bodyPr>
          <a:lstStyle/>
          <a:p>
            <a:pPr indent="0" lvl="0" marL="0" rtl="0" algn="l">
              <a:spcBef>
                <a:spcPts val="1200"/>
              </a:spcBef>
              <a:spcAft>
                <a:spcPts val="0"/>
              </a:spcAft>
              <a:buNone/>
            </a:pPr>
            <a:r>
              <a:rPr lang="tr" sz="1939">
                <a:solidFill>
                  <a:srgbClr val="000000"/>
                </a:solidFill>
                <a:latin typeface="Verdana"/>
                <a:ea typeface="Verdana"/>
                <a:cs typeface="Verdana"/>
                <a:sym typeface="Verdana"/>
              </a:rPr>
              <a:t>Mask R-CNN modeli uydu görüntülerinde gemi tespiti için </a:t>
            </a:r>
            <a:r>
              <a:rPr b="1" lang="tr" sz="1939">
                <a:solidFill>
                  <a:srgbClr val="000000"/>
                </a:solidFill>
                <a:latin typeface="Verdana"/>
                <a:ea typeface="Verdana"/>
                <a:cs typeface="Verdana"/>
                <a:sym typeface="Verdana"/>
              </a:rPr>
              <a:t>güçlü bir yaklaşım</a:t>
            </a:r>
            <a:r>
              <a:rPr lang="tr" sz="1939">
                <a:solidFill>
                  <a:srgbClr val="000000"/>
                </a:solidFill>
                <a:latin typeface="Verdana"/>
                <a:ea typeface="Verdana"/>
                <a:cs typeface="Verdana"/>
                <a:sym typeface="Verdana"/>
              </a:rPr>
              <a:t> sunmaktadır. Gelecek çalışmalar için şu iyileştirmeler düşünülmektedir:</a:t>
            </a:r>
            <a:endParaRPr sz="1939">
              <a:solidFill>
                <a:srgbClr val="000000"/>
              </a:solidFill>
              <a:latin typeface="Verdana"/>
              <a:ea typeface="Verdana"/>
              <a:cs typeface="Verdana"/>
              <a:sym typeface="Verdana"/>
            </a:endParaRPr>
          </a:p>
          <a:p>
            <a:pPr indent="-305572" lvl="0" marL="457200" rtl="0" algn="l">
              <a:spcBef>
                <a:spcPts val="1200"/>
              </a:spcBef>
              <a:spcAft>
                <a:spcPts val="0"/>
              </a:spcAft>
              <a:buClr>
                <a:srgbClr val="000000"/>
              </a:buClr>
              <a:buSzPct val="100000"/>
              <a:buFont typeface="Arial"/>
              <a:buChar char="●"/>
            </a:pPr>
            <a:r>
              <a:rPr b="1" lang="tr" sz="1939">
                <a:solidFill>
                  <a:srgbClr val="000000"/>
                </a:solidFill>
                <a:latin typeface="Verdana"/>
                <a:ea typeface="Verdana"/>
                <a:cs typeface="Verdana"/>
                <a:sym typeface="Verdana"/>
              </a:rPr>
              <a:t>YOLO ve Faster R-CNN</a:t>
            </a:r>
            <a:r>
              <a:rPr lang="tr" sz="1939">
                <a:solidFill>
                  <a:srgbClr val="000000"/>
                </a:solidFill>
                <a:latin typeface="Verdana"/>
                <a:ea typeface="Verdana"/>
                <a:cs typeface="Verdana"/>
                <a:sym typeface="Verdana"/>
              </a:rPr>
              <a:t> gibi farklı nesne tespit modelleriyle karşılaştırma yapılmalıdır.</a:t>
            </a:r>
            <a:endParaRPr sz="1939">
              <a:solidFill>
                <a:srgbClr val="000000"/>
              </a:solidFill>
              <a:latin typeface="Verdana"/>
              <a:ea typeface="Verdana"/>
              <a:cs typeface="Verdana"/>
              <a:sym typeface="Verdana"/>
            </a:endParaRPr>
          </a:p>
          <a:p>
            <a:pPr indent="-305572" lvl="0" marL="457200" rtl="0" algn="l">
              <a:spcBef>
                <a:spcPts val="0"/>
              </a:spcBef>
              <a:spcAft>
                <a:spcPts val="0"/>
              </a:spcAft>
              <a:buClr>
                <a:srgbClr val="000000"/>
              </a:buClr>
              <a:buSzPct val="100000"/>
              <a:buFont typeface="Arial"/>
              <a:buChar char="●"/>
            </a:pPr>
            <a:r>
              <a:rPr b="1" lang="tr" sz="1939">
                <a:solidFill>
                  <a:srgbClr val="000000"/>
                </a:solidFill>
                <a:latin typeface="Verdana"/>
                <a:ea typeface="Verdana"/>
                <a:cs typeface="Verdana"/>
                <a:sym typeface="Verdana"/>
              </a:rPr>
              <a:t>Veri seti genişletilmeli</a:t>
            </a:r>
            <a:r>
              <a:rPr lang="tr" sz="1939">
                <a:solidFill>
                  <a:srgbClr val="000000"/>
                </a:solidFill>
                <a:latin typeface="Verdana"/>
                <a:ea typeface="Verdana"/>
                <a:cs typeface="Verdana"/>
                <a:sym typeface="Verdana"/>
              </a:rPr>
              <a:t> ve </a:t>
            </a:r>
            <a:r>
              <a:rPr b="1" lang="tr" sz="1939">
                <a:solidFill>
                  <a:srgbClr val="000000"/>
                </a:solidFill>
                <a:latin typeface="Verdana"/>
                <a:ea typeface="Verdana"/>
                <a:cs typeface="Verdana"/>
                <a:sym typeface="Verdana"/>
              </a:rPr>
              <a:t>yeni uydu görüntüleri ile model tekrar eğitilmelidir.</a:t>
            </a:r>
            <a:endParaRPr b="1" sz="1939">
              <a:solidFill>
                <a:srgbClr val="000000"/>
              </a:solidFill>
              <a:latin typeface="Verdana"/>
              <a:ea typeface="Verdana"/>
              <a:cs typeface="Verdana"/>
              <a:sym typeface="Verdana"/>
            </a:endParaRPr>
          </a:p>
          <a:p>
            <a:pPr indent="-305572" lvl="0" marL="457200" rtl="0" algn="l">
              <a:spcBef>
                <a:spcPts val="0"/>
              </a:spcBef>
              <a:spcAft>
                <a:spcPts val="0"/>
              </a:spcAft>
              <a:buClr>
                <a:srgbClr val="000000"/>
              </a:buClr>
              <a:buSzPct val="100000"/>
              <a:buFont typeface="Arial"/>
              <a:buChar char="●"/>
            </a:pPr>
            <a:r>
              <a:rPr b="1" lang="tr" sz="1939">
                <a:solidFill>
                  <a:srgbClr val="000000"/>
                </a:solidFill>
                <a:latin typeface="Verdana"/>
                <a:ea typeface="Verdana"/>
                <a:cs typeface="Verdana"/>
                <a:sym typeface="Verdana"/>
              </a:rPr>
              <a:t>Daha güçlü donanımlar kullanarak</a:t>
            </a:r>
            <a:r>
              <a:rPr lang="tr" sz="1939">
                <a:solidFill>
                  <a:srgbClr val="000000"/>
                </a:solidFill>
                <a:latin typeface="Verdana"/>
                <a:ea typeface="Verdana"/>
                <a:cs typeface="Verdana"/>
                <a:sym typeface="Verdana"/>
              </a:rPr>
              <a:t> modelin eğitim süreci hızlandırılmalıdır.</a:t>
            </a:r>
            <a:endParaRPr sz="1939">
              <a:solidFill>
                <a:srgbClr val="000000"/>
              </a:solidFill>
              <a:latin typeface="Verdana"/>
              <a:ea typeface="Verdana"/>
              <a:cs typeface="Verdana"/>
              <a:sym typeface="Verdana"/>
            </a:endParaRPr>
          </a:p>
          <a:p>
            <a:pPr indent="-305572" lvl="0" marL="457200" rtl="0" algn="l">
              <a:spcBef>
                <a:spcPts val="0"/>
              </a:spcBef>
              <a:spcAft>
                <a:spcPts val="0"/>
              </a:spcAft>
              <a:buClr>
                <a:srgbClr val="000000"/>
              </a:buClr>
              <a:buSzPct val="100000"/>
              <a:buFont typeface="Verdana"/>
              <a:buChar char="●"/>
            </a:pPr>
            <a:r>
              <a:rPr b="1" lang="tr" sz="1939">
                <a:solidFill>
                  <a:srgbClr val="000000"/>
                </a:solidFill>
                <a:latin typeface="Verdana"/>
                <a:ea typeface="Verdana"/>
                <a:cs typeface="Verdana"/>
                <a:sym typeface="Verdana"/>
              </a:rPr>
              <a:t>Gece ve düşük ışık koşullarında çalışan bir versiyon geliştirilmelidir.</a:t>
            </a:r>
            <a:endParaRPr b="1" sz="1939">
              <a:solidFill>
                <a:srgbClr val="000000"/>
              </a:solidFill>
              <a:latin typeface="Verdana"/>
              <a:ea typeface="Verdana"/>
              <a:cs typeface="Verdana"/>
              <a:sym typeface="Verdana"/>
            </a:endParaRPr>
          </a:p>
          <a:p>
            <a:pPr indent="-305572" lvl="0" marL="457200" rtl="0" algn="l">
              <a:spcBef>
                <a:spcPts val="0"/>
              </a:spcBef>
              <a:spcAft>
                <a:spcPts val="0"/>
              </a:spcAft>
              <a:buClr>
                <a:srgbClr val="000000"/>
              </a:buClr>
              <a:buSzPct val="100000"/>
              <a:buFont typeface="Verdana"/>
              <a:buChar char="●"/>
            </a:pPr>
            <a:r>
              <a:rPr b="1" lang="tr" sz="1939">
                <a:solidFill>
                  <a:srgbClr val="000000"/>
                </a:solidFill>
                <a:latin typeface="Verdana"/>
                <a:ea typeface="Verdana"/>
                <a:cs typeface="Verdana"/>
                <a:sym typeface="Verdana"/>
              </a:rPr>
              <a:t>Deniz trafiği tahminleri ve rota analizi için entegre bir sistem oluşturulmalıdır.</a:t>
            </a:r>
            <a:endParaRPr b="1" sz="1939">
              <a:solidFill>
                <a:srgbClr val="000000"/>
              </a:solidFill>
              <a:latin typeface="Verdana"/>
              <a:ea typeface="Verdana"/>
              <a:cs typeface="Verdana"/>
              <a:sym typeface="Verdana"/>
            </a:endParaRPr>
          </a:p>
          <a:p>
            <a:pPr indent="0" lvl="0" marL="0" rtl="0" algn="l">
              <a:spcBef>
                <a:spcPts val="1200"/>
              </a:spcBef>
              <a:spcAft>
                <a:spcPts val="0"/>
              </a:spcAft>
              <a:buNone/>
            </a:pPr>
            <a:r>
              <a:rPr lang="tr" sz="1939">
                <a:solidFill>
                  <a:srgbClr val="000000"/>
                </a:solidFill>
                <a:latin typeface="Verdana"/>
                <a:ea typeface="Verdana"/>
                <a:cs typeface="Verdana"/>
                <a:sym typeface="Verdana"/>
              </a:rPr>
              <a:t>Bu çalışma, </a:t>
            </a:r>
            <a:r>
              <a:rPr b="1" lang="tr" sz="1939">
                <a:solidFill>
                  <a:srgbClr val="000000"/>
                </a:solidFill>
                <a:latin typeface="Verdana"/>
                <a:ea typeface="Verdana"/>
                <a:cs typeface="Verdana"/>
                <a:sym typeface="Verdana"/>
              </a:rPr>
              <a:t>Eskişehir Teknik Üniversitesi BAP Komisyonu</a:t>
            </a:r>
            <a:r>
              <a:rPr lang="tr" sz="1939">
                <a:solidFill>
                  <a:srgbClr val="000000"/>
                </a:solidFill>
                <a:latin typeface="Verdana"/>
                <a:ea typeface="Verdana"/>
                <a:cs typeface="Verdana"/>
                <a:sym typeface="Verdana"/>
              </a:rPr>
              <a:t> tarafından desteklenmiş ve </a:t>
            </a:r>
            <a:r>
              <a:rPr b="1" lang="tr" sz="1939">
                <a:solidFill>
                  <a:srgbClr val="000000"/>
                </a:solidFill>
                <a:latin typeface="Verdana"/>
                <a:ea typeface="Verdana"/>
                <a:cs typeface="Verdana"/>
                <a:sym typeface="Verdana"/>
              </a:rPr>
              <a:t>"Uzaktan Algılama Görüntülerinde Derin Öğrenme Temelli Nesne Tespiti"</a:t>
            </a:r>
            <a:r>
              <a:rPr lang="tr" sz="1939">
                <a:solidFill>
                  <a:srgbClr val="000000"/>
                </a:solidFill>
                <a:latin typeface="Verdana"/>
                <a:ea typeface="Verdana"/>
                <a:cs typeface="Verdana"/>
                <a:sym typeface="Verdana"/>
              </a:rPr>
              <a:t> doktora tezinin bir parçası olarak gerçekleştirilmiştir.</a:t>
            </a:r>
            <a:endParaRPr b="1" sz="1939">
              <a:solidFill>
                <a:srgbClr val="000000"/>
              </a:solidFill>
              <a:latin typeface="Verdana"/>
              <a:ea typeface="Verdana"/>
              <a:cs typeface="Verdana"/>
              <a:sym typeface="Verdana"/>
            </a:endParaRPr>
          </a:p>
          <a:p>
            <a:pPr indent="0" lvl="0" marL="0" rtl="0" algn="l">
              <a:spcBef>
                <a:spcPts val="1200"/>
              </a:spcBef>
              <a:spcAft>
                <a:spcPts val="1200"/>
              </a:spcAft>
              <a:buNone/>
            </a:pPr>
            <a:r>
              <a:t/>
            </a:r>
            <a:endParaRPr/>
          </a:p>
        </p:txBody>
      </p:sp>
      <p:pic>
        <p:nvPicPr>
          <p:cNvPr id="327" name="Google Shape;327;p51"/>
          <p:cNvPicPr preferRelativeResize="0"/>
          <p:nvPr/>
        </p:nvPicPr>
        <p:blipFill>
          <a:blip r:embed="rId3">
            <a:alphaModFix/>
          </a:blip>
          <a:stretch>
            <a:fillRect/>
          </a:stretch>
        </p:blipFill>
        <p:spPr>
          <a:xfrm>
            <a:off x="208100" y="1424350"/>
            <a:ext cx="3648075" cy="2647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7"/>
          <p:cNvSpPr/>
          <p:nvPr/>
        </p:nvSpPr>
        <p:spPr>
          <a:xfrm>
            <a:off x="4466775" y="164400"/>
            <a:ext cx="3198300" cy="448500"/>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282824"/>
              </a:buClr>
              <a:buSzPts val="4450"/>
              <a:buFont typeface="Lato"/>
              <a:buNone/>
            </a:pPr>
            <a:r>
              <a:rPr b="1" i="0" lang="tr" sz="1800" u="none" cap="none" strike="noStrike">
                <a:solidFill>
                  <a:srgbClr val="282824"/>
                </a:solidFill>
                <a:latin typeface="Lato"/>
                <a:ea typeface="Lato"/>
                <a:cs typeface="Lato"/>
                <a:sym typeface="Lato"/>
              </a:rPr>
              <a:t>Çalışma Alanı</a:t>
            </a:r>
            <a:endParaRPr b="0" i="0" sz="1800" u="none" cap="none" strike="noStrike"/>
          </a:p>
        </p:txBody>
      </p:sp>
      <p:sp>
        <p:nvSpPr>
          <p:cNvPr id="120" name="Google Shape;120;p27"/>
          <p:cNvSpPr/>
          <p:nvPr/>
        </p:nvSpPr>
        <p:spPr>
          <a:xfrm>
            <a:off x="4245875" y="612900"/>
            <a:ext cx="4692600" cy="1959000"/>
          </a:xfrm>
          <a:prstGeom prst="roundRect">
            <a:avLst>
              <a:gd fmla="val 1420" name="adj"/>
            </a:avLst>
          </a:prstGeom>
          <a:solidFill>
            <a:srgbClr val="E5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7"/>
          <p:cNvSpPr/>
          <p:nvPr/>
        </p:nvSpPr>
        <p:spPr>
          <a:xfrm>
            <a:off x="4314100" y="687973"/>
            <a:ext cx="2736900" cy="3726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A4A45"/>
              </a:buClr>
              <a:buSzPts val="2200"/>
              <a:buFont typeface="Lato"/>
              <a:buNone/>
            </a:pPr>
            <a:r>
              <a:rPr b="1" i="0" lang="tr" u="none" cap="none" strike="noStrike">
                <a:solidFill>
                  <a:srgbClr val="4A4A45"/>
                </a:solidFill>
                <a:latin typeface="Lato"/>
                <a:ea typeface="Lato"/>
                <a:cs typeface="Lato"/>
                <a:sym typeface="Lato"/>
              </a:rPr>
              <a:t>Mersin Limanı'nın Stratejik Önemi</a:t>
            </a:r>
            <a:endParaRPr b="0" i="0" u="none" cap="none" strike="noStrike"/>
          </a:p>
        </p:txBody>
      </p:sp>
      <p:sp>
        <p:nvSpPr>
          <p:cNvPr id="122" name="Google Shape;122;p27"/>
          <p:cNvSpPr/>
          <p:nvPr/>
        </p:nvSpPr>
        <p:spPr>
          <a:xfrm>
            <a:off x="4276625" y="1060581"/>
            <a:ext cx="4631100" cy="1363800"/>
          </a:xfrm>
          <a:prstGeom prst="rect">
            <a:avLst/>
          </a:prstGeom>
          <a:noFill/>
          <a:ln>
            <a:noFill/>
          </a:ln>
        </p:spPr>
        <p:txBody>
          <a:bodyPr anchorCtr="0" anchor="t" bIns="0" lIns="0" spcFirstLastPara="1" rIns="0" wrap="square" tIns="0">
            <a:noAutofit/>
          </a:bodyPr>
          <a:lstStyle/>
          <a:p>
            <a:pPr indent="0" lvl="0" marL="0" rtl="0" algn="l">
              <a:lnSpc>
                <a:spcPct val="162857"/>
              </a:lnSpc>
              <a:spcBef>
                <a:spcPts val="0"/>
              </a:spcBef>
              <a:spcAft>
                <a:spcPts val="0"/>
              </a:spcAft>
              <a:buClr>
                <a:srgbClr val="4A4A45"/>
              </a:buClr>
              <a:buSzPts val="1750"/>
              <a:buFont typeface="Lato"/>
              <a:buNone/>
            </a:pPr>
            <a:r>
              <a:rPr lang="tr" sz="1300">
                <a:solidFill>
                  <a:srgbClr val="4A4A45"/>
                </a:solidFill>
                <a:latin typeface="Lato"/>
                <a:ea typeface="Lato"/>
                <a:cs typeface="Lato"/>
                <a:sym typeface="Lato"/>
              </a:rPr>
              <a:t>Mersin Limanı, Türkiye'nin en büyük ve en işlek limanlarından biri olup, Akdeniz kıyısında stratejik bir konumda yer almaktadır. Bu liman, Avrupa, Orta Doğu ve Asya arasında bir köprü görevi görmekte ve farklı türde birçok gemiyi barındırmaktadır.</a:t>
            </a:r>
            <a:endParaRPr b="0" i="0" sz="1300" u="none" cap="none" strike="noStrike"/>
          </a:p>
        </p:txBody>
      </p:sp>
      <p:sp>
        <p:nvSpPr>
          <p:cNvPr id="123" name="Google Shape;123;p27"/>
          <p:cNvSpPr/>
          <p:nvPr/>
        </p:nvSpPr>
        <p:spPr>
          <a:xfrm>
            <a:off x="4245875" y="2638801"/>
            <a:ext cx="4692600" cy="2262000"/>
          </a:xfrm>
          <a:prstGeom prst="roundRect">
            <a:avLst>
              <a:gd fmla="val 1233" name="adj"/>
            </a:avLst>
          </a:prstGeom>
          <a:solidFill>
            <a:srgbClr val="E5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7"/>
          <p:cNvSpPr/>
          <p:nvPr/>
        </p:nvSpPr>
        <p:spPr>
          <a:xfrm>
            <a:off x="4314100" y="2729424"/>
            <a:ext cx="2390100" cy="2808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A4A45"/>
              </a:buClr>
              <a:buSzPts val="2200"/>
              <a:buFont typeface="Lato"/>
              <a:buNone/>
            </a:pPr>
            <a:r>
              <a:rPr b="1" i="0" lang="tr" sz="1700" u="none" cap="none" strike="noStrike">
                <a:solidFill>
                  <a:srgbClr val="4A4A45"/>
                </a:solidFill>
                <a:latin typeface="Lato"/>
                <a:ea typeface="Lato"/>
                <a:cs typeface="Lato"/>
                <a:sym typeface="Lato"/>
              </a:rPr>
              <a:t>Gemi Çeşitliliği</a:t>
            </a:r>
            <a:endParaRPr b="0" i="0" sz="1700" u="none" cap="none" strike="noStrike"/>
          </a:p>
        </p:txBody>
      </p:sp>
      <p:sp>
        <p:nvSpPr>
          <p:cNvPr id="125" name="Google Shape;125;p27"/>
          <p:cNvSpPr/>
          <p:nvPr/>
        </p:nvSpPr>
        <p:spPr>
          <a:xfrm>
            <a:off x="4314100" y="3167746"/>
            <a:ext cx="4410900" cy="15660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4A4A45"/>
              </a:buClr>
              <a:buSzPts val="1750"/>
              <a:buFont typeface="Lato"/>
              <a:buNone/>
            </a:pPr>
            <a:r>
              <a:rPr b="0" i="0" lang="tr" sz="1350" u="none" cap="none" strike="noStrike">
                <a:solidFill>
                  <a:srgbClr val="4A4A45"/>
                </a:solidFill>
                <a:latin typeface="Lato"/>
                <a:ea typeface="Lato"/>
                <a:cs typeface="Lato"/>
                <a:sym typeface="Lato"/>
              </a:rPr>
              <a:t>Ticari gemilerin yanı sıra, balıkçı tekneleri, yolcu gemileri ve askeri gemiler de bu bölgede sıklıkla bulunmaktadır. Çalışmada, Mersin Limanı'nın yoğun gemi trafiğine sahip olması nedeniyle gemi tespit algoritmalarını test etmek için uygun bir çalışma alanı olduğu belirlenmiştir.</a:t>
            </a:r>
            <a:endParaRPr b="0" i="0" sz="1350" u="none" cap="none" strike="noStrike"/>
          </a:p>
        </p:txBody>
      </p:sp>
      <p:pic>
        <p:nvPicPr>
          <p:cNvPr id="126" name="Google Shape;126;p27"/>
          <p:cNvPicPr preferRelativeResize="0"/>
          <p:nvPr/>
        </p:nvPicPr>
        <p:blipFill>
          <a:blip r:embed="rId3">
            <a:alphaModFix/>
          </a:blip>
          <a:stretch>
            <a:fillRect/>
          </a:stretch>
        </p:blipFill>
        <p:spPr>
          <a:xfrm>
            <a:off x="96250" y="241375"/>
            <a:ext cx="4047500" cy="4660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8"/>
          <p:cNvSpPr txBox="1"/>
          <p:nvPr>
            <p:ph type="title"/>
          </p:nvPr>
        </p:nvSpPr>
        <p:spPr>
          <a:xfrm>
            <a:off x="311700" y="482350"/>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0"/>
              </a:spcAft>
              <a:buClr>
                <a:schemeClr val="dk1"/>
              </a:buClr>
              <a:buSzPct val="47826"/>
              <a:buFont typeface="Arial"/>
              <a:buNone/>
            </a:pPr>
            <a:r>
              <a:rPr b="1" lang="tr" sz="2300"/>
              <a:t>Kullanılan Veri ve Teknikler</a:t>
            </a:r>
            <a:endParaRPr b="1" sz="2300"/>
          </a:p>
          <a:p>
            <a:pPr indent="0" lvl="0" marL="0" rtl="0" algn="l">
              <a:spcBef>
                <a:spcPts val="600"/>
              </a:spcBef>
              <a:spcAft>
                <a:spcPts val="0"/>
              </a:spcAft>
              <a:buNone/>
            </a:pPr>
            <a:r>
              <a:t/>
            </a:r>
            <a:endParaRPr/>
          </a:p>
          <a:p>
            <a:pPr indent="0" lvl="0" marL="0" rtl="0" algn="l">
              <a:spcBef>
                <a:spcPts val="0"/>
              </a:spcBef>
              <a:spcAft>
                <a:spcPts val="0"/>
              </a:spcAft>
              <a:buNone/>
            </a:pPr>
            <a:r>
              <a:t/>
            </a:r>
            <a:endParaRPr/>
          </a:p>
        </p:txBody>
      </p:sp>
      <p:sp>
        <p:nvSpPr>
          <p:cNvPr id="132" name="Google Shape;132;p28"/>
          <p:cNvSpPr txBox="1"/>
          <p:nvPr>
            <p:ph idx="1" type="body"/>
          </p:nvPr>
        </p:nvSpPr>
        <p:spPr>
          <a:xfrm>
            <a:off x="311700" y="1505700"/>
            <a:ext cx="2159100" cy="30762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Clr>
                <a:schemeClr val="dk1"/>
              </a:buClr>
              <a:buSzPts val="1100"/>
              <a:buFont typeface="Arial"/>
              <a:buNone/>
            </a:pPr>
            <a:r>
              <a:rPr b="1" lang="tr" sz="1100">
                <a:solidFill>
                  <a:schemeClr val="dk1"/>
                </a:solidFill>
              </a:rPr>
              <a:t>Sentinel-1 Uydusu</a:t>
            </a:r>
            <a:endParaRPr b="1" sz="1100">
              <a:solidFill>
                <a:schemeClr val="dk1"/>
              </a:solidFill>
            </a:endParaRPr>
          </a:p>
          <a:p>
            <a:pPr indent="0" lvl="0" marL="0" rtl="0" algn="l">
              <a:spcBef>
                <a:spcPts val="1200"/>
              </a:spcBef>
              <a:spcAft>
                <a:spcPts val="0"/>
              </a:spcAft>
              <a:buClr>
                <a:schemeClr val="dk1"/>
              </a:buClr>
              <a:buSzPts val="1100"/>
              <a:buFont typeface="Arial"/>
              <a:buNone/>
            </a:pPr>
            <a:r>
              <a:rPr lang="tr" sz="1100">
                <a:solidFill>
                  <a:schemeClr val="dk1"/>
                </a:solidFill>
              </a:rPr>
              <a:t>Çalışmada kullanılan veri kaynağı Sentinel-1 uydusuna aittir. Sentinel-1, SAR teknolojisini kullanarak gece ve gündüz fark etmeksizin yüksek çözünürlüklü görüntüler elde edebilen bir uydu sistemidir. Çalışmada özellikle VH polarizasyonlu SAR verileri tercih edilmiştir.</a:t>
            </a:r>
            <a:endParaRPr sz="1100">
              <a:solidFill>
                <a:schemeClr val="dk1"/>
              </a:solidFill>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33" name="Google Shape;133;p28"/>
          <p:cNvSpPr txBox="1"/>
          <p:nvPr>
            <p:ph idx="2" type="body"/>
          </p:nvPr>
        </p:nvSpPr>
        <p:spPr>
          <a:xfrm>
            <a:off x="2879175" y="1505700"/>
            <a:ext cx="2692500" cy="30762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None/>
            </a:pPr>
            <a:r>
              <a:rPr b="1" lang="tr" sz="1100">
                <a:solidFill>
                  <a:schemeClr val="dk1"/>
                </a:solidFill>
                <a:latin typeface="Arial"/>
                <a:ea typeface="Arial"/>
                <a:cs typeface="Arial"/>
                <a:sym typeface="Arial"/>
              </a:rPr>
              <a:t>Faster R-CNN Algoritması</a:t>
            </a:r>
            <a:endParaRPr b="1" sz="1100">
              <a:solidFill>
                <a:schemeClr val="dk1"/>
              </a:solidFill>
              <a:latin typeface="Arial"/>
              <a:ea typeface="Arial"/>
              <a:cs typeface="Arial"/>
              <a:sym typeface="Arial"/>
            </a:endParaRPr>
          </a:p>
          <a:p>
            <a:pPr indent="0" lvl="0" marL="0" rtl="0" algn="l">
              <a:spcBef>
                <a:spcPts val="1200"/>
              </a:spcBef>
              <a:spcAft>
                <a:spcPts val="0"/>
              </a:spcAft>
              <a:buNone/>
            </a:pPr>
            <a:r>
              <a:rPr lang="tr" sz="1100">
                <a:solidFill>
                  <a:schemeClr val="dk1"/>
                </a:solidFill>
                <a:latin typeface="Arial"/>
                <a:ea typeface="Arial"/>
                <a:cs typeface="Arial"/>
                <a:sym typeface="Arial"/>
              </a:rPr>
              <a:t>SAR görüntülerinin işlenmesi ve gemi tespitinin gerçekleştirilmesi için Faster R-CNN algoritması kullanılmıştır. Faster R-CNN, nesne tespitinde son derece başarılı bir algoritma olup, bölge öneri ağı (RPN) ve nesne sınıflandırma ağı olmak üzere iki ana bileşene sahiptir. RPN, giriş görüntüsünde potansiyel gemi bölgelerini belirlerken, nesne sınıflandırma ağı bu bölgeleri analiz ederek gemi olup olmadığını tespit etmektedir.</a:t>
            </a:r>
            <a:endParaRPr sz="1100">
              <a:solidFill>
                <a:schemeClr val="dk1"/>
              </a:solidFill>
              <a:latin typeface="Arial"/>
              <a:ea typeface="Arial"/>
              <a:cs typeface="Arial"/>
              <a:sym typeface="Arial"/>
            </a:endParaRPr>
          </a:p>
          <a:p>
            <a:pPr indent="0" lvl="0" marL="0" rtl="0" algn="l">
              <a:spcBef>
                <a:spcPts val="1200"/>
              </a:spcBef>
              <a:spcAft>
                <a:spcPts val="1200"/>
              </a:spcAft>
              <a:buNone/>
            </a:pPr>
            <a:r>
              <a:t/>
            </a:r>
            <a:endParaRPr/>
          </a:p>
        </p:txBody>
      </p:sp>
      <p:sp>
        <p:nvSpPr>
          <p:cNvPr id="134" name="Google Shape;134;p28"/>
          <p:cNvSpPr txBox="1"/>
          <p:nvPr/>
        </p:nvSpPr>
        <p:spPr>
          <a:xfrm>
            <a:off x="5720150" y="1571100"/>
            <a:ext cx="3008100" cy="260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tr" sz="1300">
                <a:solidFill>
                  <a:schemeClr val="dk1"/>
                </a:solidFill>
              </a:rPr>
              <a:t>Veri İşleme</a:t>
            </a:r>
            <a:endParaRPr b="1" sz="1300">
              <a:solidFill>
                <a:schemeClr val="dk1"/>
              </a:solidFill>
            </a:endParaRPr>
          </a:p>
          <a:p>
            <a:pPr indent="0" lvl="0" marL="0" rtl="0" algn="l">
              <a:lnSpc>
                <a:spcPct val="115000"/>
              </a:lnSpc>
              <a:spcBef>
                <a:spcPts val="1200"/>
              </a:spcBef>
              <a:spcAft>
                <a:spcPts val="1200"/>
              </a:spcAft>
              <a:buNone/>
            </a:pPr>
            <a:r>
              <a:rPr lang="tr" sz="1300">
                <a:solidFill>
                  <a:schemeClr val="dk1"/>
                </a:solidFill>
              </a:rPr>
              <a:t>SAR verileri, önce gürültü giderme ve kontrast iyileştirme gibi ön işleme aşamalarından geçirilmiş, ardından Faster R-CNN modeline eğitim verisi olarak sunulmuştur. Modelin performansı doğruluk (accuracy), kesinlik (precision) ve geri çağırma (recall) gibi metrikler kullanılarak değerlendirilmiştir.</a:t>
            </a:r>
            <a:endParaRPr sz="13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0" name="Google Shape;140;p29"/>
          <p:cNvPicPr preferRelativeResize="0"/>
          <p:nvPr/>
        </p:nvPicPr>
        <p:blipFill>
          <a:blip r:embed="rId3">
            <a:alphaModFix/>
          </a:blip>
          <a:stretch>
            <a:fillRect/>
          </a:stretch>
        </p:blipFill>
        <p:spPr>
          <a:xfrm>
            <a:off x="1644325" y="630725"/>
            <a:ext cx="5762625" cy="4153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0"/>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24359"/>
              </a:lnSpc>
              <a:spcBef>
                <a:spcPts val="0"/>
              </a:spcBef>
              <a:spcAft>
                <a:spcPts val="0"/>
              </a:spcAft>
              <a:buClr>
                <a:srgbClr val="282824"/>
              </a:buClr>
              <a:buSzPct val="100000"/>
              <a:buFont typeface="Lato"/>
              <a:buNone/>
            </a:pPr>
            <a:r>
              <a:rPr b="1" lang="tr" sz="3900">
                <a:latin typeface="Lato"/>
                <a:ea typeface="Lato"/>
                <a:cs typeface="Lato"/>
                <a:sym typeface="Lato"/>
              </a:rPr>
              <a:t>Algoritma Performansı</a:t>
            </a:r>
            <a:endParaRPr sz="39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6" name="Google Shape;146;p30"/>
          <p:cNvSpPr/>
          <p:nvPr/>
        </p:nvSpPr>
        <p:spPr>
          <a:xfrm>
            <a:off x="176425" y="1656637"/>
            <a:ext cx="2630400" cy="277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A4A45"/>
              </a:buClr>
              <a:buSzPts val="5150"/>
              <a:buFont typeface="Lato"/>
              <a:buNone/>
            </a:pPr>
            <a:r>
              <a:rPr b="1" lang="tr" sz="2400">
                <a:solidFill>
                  <a:srgbClr val="4A4A45"/>
                </a:solidFill>
                <a:latin typeface="Lato"/>
                <a:ea typeface="Lato"/>
                <a:cs typeface="Lato"/>
                <a:sym typeface="Lato"/>
              </a:rPr>
              <a:t>     </a:t>
            </a:r>
            <a:r>
              <a:rPr b="1" i="0" lang="tr" sz="2400" u="none" cap="none" strike="noStrike">
                <a:solidFill>
                  <a:srgbClr val="4A4A45"/>
                </a:solidFill>
                <a:latin typeface="Lato"/>
                <a:ea typeface="Lato"/>
                <a:cs typeface="Lato"/>
                <a:sym typeface="Lato"/>
              </a:rPr>
              <a:t>86.11%</a:t>
            </a:r>
            <a:endParaRPr b="0" i="0" sz="2400" u="none" cap="none" strike="noStrike"/>
          </a:p>
        </p:txBody>
      </p:sp>
      <p:sp>
        <p:nvSpPr>
          <p:cNvPr id="147" name="Google Shape;147;p30"/>
          <p:cNvSpPr/>
          <p:nvPr/>
        </p:nvSpPr>
        <p:spPr>
          <a:xfrm>
            <a:off x="627589" y="2043794"/>
            <a:ext cx="2052300" cy="228300"/>
          </a:xfrm>
          <a:prstGeom prst="rect">
            <a:avLst/>
          </a:prstGeom>
          <a:noFill/>
          <a:ln>
            <a:noFill/>
          </a:ln>
        </p:spPr>
        <p:txBody>
          <a:bodyPr anchorCtr="0" anchor="t" bIns="0" lIns="0" spcFirstLastPara="1" rIns="0" wrap="square" tIns="0">
            <a:noAutofit/>
          </a:bodyPr>
          <a:lstStyle/>
          <a:p>
            <a:pPr indent="0" lvl="0" marL="0" marR="0" rtl="0" algn="ctr">
              <a:lnSpc>
                <a:spcPct val="123076"/>
              </a:lnSpc>
              <a:spcBef>
                <a:spcPts val="0"/>
              </a:spcBef>
              <a:spcAft>
                <a:spcPts val="0"/>
              </a:spcAft>
              <a:buClr>
                <a:srgbClr val="4A4A45"/>
              </a:buClr>
              <a:buSzPts val="1950"/>
              <a:buFont typeface="Lato"/>
              <a:buNone/>
            </a:pPr>
            <a:r>
              <a:rPr b="1" i="0" lang="tr" sz="1550" u="none" cap="none" strike="noStrike">
                <a:solidFill>
                  <a:srgbClr val="4A4A45"/>
                </a:solidFill>
                <a:latin typeface="Lato"/>
                <a:ea typeface="Lato"/>
                <a:cs typeface="Lato"/>
                <a:sym typeface="Lato"/>
              </a:rPr>
              <a:t>Doğruluk Oranı</a:t>
            </a:r>
            <a:endParaRPr b="0" i="0" sz="1550" u="none" cap="none" strike="noStrike"/>
          </a:p>
        </p:txBody>
      </p:sp>
      <p:sp>
        <p:nvSpPr>
          <p:cNvPr id="148" name="Google Shape;148;p30"/>
          <p:cNvSpPr/>
          <p:nvPr/>
        </p:nvSpPr>
        <p:spPr>
          <a:xfrm>
            <a:off x="0" y="2381487"/>
            <a:ext cx="3085500" cy="467400"/>
          </a:xfrm>
          <a:prstGeom prst="rect">
            <a:avLst/>
          </a:prstGeom>
          <a:noFill/>
          <a:ln>
            <a:noFill/>
          </a:ln>
        </p:spPr>
        <p:txBody>
          <a:bodyPr anchorCtr="0" anchor="t" bIns="0" lIns="0" spcFirstLastPara="1" rIns="0" wrap="square" tIns="0">
            <a:noAutofit/>
          </a:bodyPr>
          <a:lstStyle/>
          <a:p>
            <a:pPr indent="0" lvl="0" marL="0" marR="0" rtl="0" algn="ctr">
              <a:lnSpc>
                <a:spcPct val="158064"/>
              </a:lnSpc>
              <a:spcBef>
                <a:spcPts val="0"/>
              </a:spcBef>
              <a:spcAft>
                <a:spcPts val="0"/>
              </a:spcAft>
              <a:buClr>
                <a:srgbClr val="4A4A45"/>
              </a:buClr>
              <a:buSzPts val="1550"/>
              <a:buFont typeface="Lato"/>
              <a:buNone/>
            </a:pPr>
            <a:r>
              <a:rPr b="0" i="0" lang="tr" sz="1250" u="none" cap="none" strike="noStrike">
                <a:solidFill>
                  <a:srgbClr val="4A4A45"/>
                </a:solidFill>
                <a:latin typeface="Lato"/>
                <a:ea typeface="Lato"/>
                <a:cs typeface="Lato"/>
                <a:sym typeface="Lato"/>
              </a:rPr>
              <a:t>Faster R-CNN modelinin genel tespit başarısı</a:t>
            </a:r>
            <a:endParaRPr b="0" i="0" sz="1250" u="none" cap="none" strike="noStrike"/>
          </a:p>
        </p:txBody>
      </p:sp>
      <p:sp>
        <p:nvSpPr>
          <p:cNvPr id="149" name="Google Shape;149;p30"/>
          <p:cNvSpPr/>
          <p:nvPr/>
        </p:nvSpPr>
        <p:spPr>
          <a:xfrm>
            <a:off x="3216275" y="1609400"/>
            <a:ext cx="2670600" cy="228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A4A45"/>
              </a:buClr>
              <a:buSzPts val="5150"/>
              <a:buFont typeface="Lato"/>
              <a:buNone/>
            </a:pPr>
            <a:r>
              <a:rPr b="1" i="0" lang="tr" sz="2500" u="none" cap="none" strike="noStrike">
                <a:solidFill>
                  <a:srgbClr val="4A4A45"/>
                </a:solidFill>
                <a:latin typeface="Lato"/>
                <a:ea typeface="Lato"/>
                <a:cs typeface="Lato"/>
                <a:sym typeface="Lato"/>
              </a:rPr>
              <a:t>84.54%</a:t>
            </a:r>
            <a:endParaRPr b="0" i="0" sz="2500" u="none" cap="none" strike="noStrike"/>
          </a:p>
        </p:txBody>
      </p:sp>
      <p:sp>
        <p:nvSpPr>
          <p:cNvPr id="150" name="Google Shape;150;p30"/>
          <p:cNvSpPr/>
          <p:nvPr/>
        </p:nvSpPr>
        <p:spPr>
          <a:xfrm>
            <a:off x="3525575" y="2061599"/>
            <a:ext cx="2052000" cy="312300"/>
          </a:xfrm>
          <a:prstGeom prst="rect">
            <a:avLst/>
          </a:prstGeom>
          <a:noFill/>
          <a:ln>
            <a:noFill/>
          </a:ln>
        </p:spPr>
        <p:txBody>
          <a:bodyPr anchorCtr="0" anchor="t" bIns="0" lIns="0" spcFirstLastPara="1" rIns="0" wrap="square" tIns="0">
            <a:noAutofit/>
          </a:bodyPr>
          <a:lstStyle/>
          <a:p>
            <a:pPr indent="0" lvl="0" marL="0" marR="0" rtl="0" algn="l">
              <a:lnSpc>
                <a:spcPct val="123076"/>
              </a:lnSpc>
              <a:spcBef>
                <a:spcPts val="0"/>
              </a:spcBef>
              <a:spcAft>
                <a:spcPts val="0"/>
              </a:spcAft>
              <a:buClr>
                <a:srgbClr val="4A4A45"/>
              </a:buClr>
              <a:buSzPts val="1950"/>
              <a:buFont typeface="Lato"/>
              <a:buNone/>
            </a:pPr>
            <a:r>
              <a:rPr b="1" lang="tr" sz="1550">
                <a:solidFill>
                  <a:srgbClr val="4A4A45"/>
                </a:solidFill>
                <a:latin typeface="Lato"/>
                <a:ea typeface="Lato"/>
                <a:cs typeface="Lato"/>
                <a:sym typeface="Lato"/>
              </a:rPr>
              <a:t>                 </a:t>
            </a:r>
            <a:r>
              <a:rPr b="1" i="0" lang="tr" sz="1550" u="none" cap="none" strike="noStrike">
                <a:solidFill>
                  <a:srgbClr val="4A4A45"/>
                </a:solidFill>
                <a:latin typeface="Lato"/>
                <a:ea typeface="Lato"/>
                <a:cs typeface="Lato"/>
                <a:sym typeface="Lato"/>
              </a:rPr>
              <a:t>Kesinlik</a:t>
            </a:r>
            <a:endParaRPr b="0" i="0" sz="1550" u="none" cap="none" strike="noStrike"/>
          </a:p>
        </p:txBody>
      </p:sp>
      <p:sp>
        <p:nvSpPr>
          <p:cNvPr id="151" name="Google Shape;151;p30"/>
          <p:cNvSpPr/>
          <p:nvPr/>
        </p:nvSpPr>
        <p:spPr>
          <a:xfrm>
            <a:off x="3110975" y="2428700"/>
            <a:ext cx="2847000" cy="467400"/>
          </a:xfrm>
          <a:prstGeom prst="rect">
            <a:avLst/>
          </a:prstGeom>
          <a:noFill/>
          <a:ln>
            <a:noFill/>
          </a:ln>
        </p:spPr>
        <p:txBody>
          <a:bodyPr anchorCtr="0" anchor="t" bIns="0" lIns="0" spcFirstLastPara="1" rIns="0" wrap="square" tIns="0">
            <a:noAutofit/>
          </a:bodyPr>
          <a:lstStyle/>
          <a:p>
            <a:pPr indent="0" lvl="0" marL="0" marR="0" rtl="0" algn="ctr">
              <a:lnSpc>
                <a:spcPct val="158064"/>
              </a:lnSpc>
              <a:spcBef>
                <a:spcPts val="0"/>
              </a:spcBef>
              <a:spcAft>
                <a:spcPts val="0"/>
              </a:spcAft>
              <a:buClr>
                <a:srgbClr val="4A4A45"/>
              </a:buClr>
              <a:buSzPts val="1550"/>
              <a:buFont typeface="Lato"/>
              <a:buNone/>
            </a:pPr>
            <a:r>
              <a:rPr b="0" i="0" lang="tr" sz="1250" u="none" cap="none" strike="noStrike">
                <a:solidFill>
                  <a:srgbClr val="4A4A45"/>
                </a:solidFill>
                <a:latin typeface="Lato"/>
                <a:ea typeface="Lato"/>
                <a:cs typeface="Lato"/>
                <a:sym typeface="Lato"/>
              </a:rPr>
              <a:t>Tespit edilen gemilerin gerçek gemi olma oranı</a:t>
            </a:r>
            <a:endParaRPr b="0" i="0" sz="1250" u="none" cap="none" strike="noStrike"/>
          </a:p>
        </p:txBody>
      </p:sp>
      <p:sp>
        <p:nvSpPr>
          <p:cNvPr id="152" name="Google Shape;152;p30"/>
          <p:cNvSpPr/>
          <p:nvPr/>
        </p:nvSpPr>
        <p:spPr>
          <a:xfrm>
            <a:off x="6296324" y="1613402"/>
            <a:ext cx="2847000" cy="5172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A4A45"/>
              </a:buClr>
              <a:buSzPts val="5150"/>
              <a:buFont typeface="Lato"/>
              <a:buNone/>
            </a:pPr>
            <a:r>
              <a:rPr b="1" i="0" lang="tr" sz="2500" u="none" cap="none" strike="noStrike">
                <a:solidFill>
                  <a:srgbClr val="4A4A45"/>
                </a:solidFill>
                <a:latin typeface="Lato"/>
                <a:ea typeface="Lato"/>
                <a:cs typeface="Lato"/>
                <a:sym typeface="Lato"/>
              </a:rPr>
              <a:t>89.03%</a:t>
            </a:r>
            <a:endParaRPr b="0" i="0" sz="2500" u="none" cap="none" strike="noStrike"/>
          </a:p>
        </p:txBody>
      </p:sp>
      <p:sp>
        <p:nvSpPr>
          <p:cNvPr id="153" name="Google Shape;153;p30"/>
          <p:cNvSpPr/>
          <p:nvPr/>
        </p:nvSpPr>
        <p:spPr>
          <a:xfrm>
            <a:off x="6773021" y="2023982"/>
            <a:ext cx="1893600" cy="244800"/>
          </a:xfrm>
          <a:prstGeom prst="rect">
            <a:avLst/>
          </a:prstGeom>
          <a:noFill/>
          <a:ln>
            <a:noFill/>
          </a:ln>
        </p:spPr>
        <p:txBody>
          <a:bodyPr anchorCtr="0" anchor="t" bIns="0" lIns="0" spcFirstLastPara="1" rIns="0" wrap="square" tIns="0">
            <a:noAutofit/>
          </a:bodyPr>
          <a:lstStyle/>
          <a:p>
            <a:pPr indent="0" lvl="0" marL="0" marR="0" rtl="0" algn="ctr">
              <a:lnSpc>
                <a:spcPct val="123076"/>
              </a:lnSpc>
              <a:spcBef>
                <a:spcPts val="0"/>
              </a:spcBef>
              <a:spcAft>
                <a:spcPts val="0"/>
              </a:spcAft>
              <a:buClr>
                <a:srgbClr val="4A4A45"/>
              </a:buClr>
              <a:buSzPts val="1950"/>
              <a:buFont typeface="Lato"/>
              <a:buNone/>
            </a:pPr>
            <a:r>
              <a:rPr b="1" i="0" lang="tr" sz="1550" u="none" cap="none" strike="noStrike">
                <a:solidFill>
                  <a:srgbClr val="4A4A45"/>
                </a:solidFill>
                <a:latin typeface="Lato"/>
                <a:ea typeface="Lato"/>
                <a:cs typeface="Lato"/>
                <a:sym typeface="Lato"/>
              </a:rPr>
              <a:t>Geri Çağırma</a:t>
            </a:r>
            <a:endParaRPr b="0" i="0" sz="1550" u="none" cap="none" strike="noStrike"/>
          </a:p>
        </p:txBody>
      </p:sp>
      <p:sp>
        <p:nvSpPr>
          <p:cNvPr id="154" name="Google Shape;154;p30"/>
          <p:cNvSpPr/>
          <p:nvPr/>
        </p:nvSpPr>
        <p:spPr>
          <a:xfrm>
            <a:off x="6296326" y="2320802"/>
            <a:ext cx="2847000" cy="501300"/>
          </a:xfrm>
          <a:prstGeom prst="rect">
            <a:avLst/>
          </a:prstGeom>
          <a:noFill/>
          <a:ln>
            <a:noFill/>
          </a:ln>
        </p:spPr>
        <p:txBody>
          <a:bodyPr anchorCtr="0" anchor="t" bIns="0" lIns="0" spcFirstLastPara="1" rIns="0" wrap="square" tIns="0">
            <a:noAutofit/>
          </a:bodyPr>
          <a:lstStyle/>
          <a:p>
            <a:pPr indent="0" lvl="0" marL="0" marR="0" rtl="0" algn="ctr">
              <a:lnSpc>
                <a:spcPct val="158064"/>
              </a:lnSpc>
              <a:spcBef>
                <a:spcPts val="0"/>
              </a:spcBef>
              <a:spcAft>
                <a:spcPts val="0"/>
              </a:spcAft>
              <a:buClr>
                <a:srgbClr val="4A4A45"/>
              </a:buClr>
              <a:buSzPts val="1550"/>
              <a:buFont typeface="Lato"/>
              <a:buNone/>
            </a:pPr>
            <a:r>
              <a:rPr b="0" i="0" lang="tr" sz="1250" u="none" cap="none" strike="noStrike">
                <a:solidFill>
                  <a:srgbClr val="4A4A45"/>
                </a:solidFill>
                <a:latin typeface="Lato"/>
                <a:ea typeface="Lato"/>
                <a:cs typeface="Lato"/>
                <a:sym typeface="Lato"/>
              </a:rPr>
              <a:t>Gerçek gemilerin ne kadarının tespit edilebildiği</a:t>
            </a:r>
            <a:endParaRPr b="0" i="0" sz="850" u="none" cap="none" strike="noStrike"/>
          </a:p>
        </p:txBody>
      </p:sp>
      <p:sp>
        <p:nvSpPr>
          <p:cNvPr id="155" name="Google Shape;155;p30"/>
          <p:cNvSpPr txBox="1"/>
          <p:nvPr/>
        </p:nvSpPr>
        <p:spPr>
          <a:xfrm>
            <a:off x="627600" y="3487775"/>
            <a:ext cx="7888800" cy="1177500"/>
          </a:xfrm>
          <a:prstGeom prst="rect">
            <a:avLst/>
          </a:prstGeom>
          <a:noFill/>
          <a:ln>
            <a:noFill/>
          </a:ln>
        </p:spPr>
        <p:txBody>
          <a:bodyPr anchorCtr="0" anchor="t" bIns="91425" lIns="91425" spcFirstLastPara="1" rIns="91425" wrap="square" tIns="91425">
            <a:spAutoFit/>
          </a:bodyPr>
          <a:lstStyle/>
          <a:p>
            <a:pPr indent="0" lvl="0" marL="0" rtl="0" algn="l">
              <a:lnSpc>
                <a:spcPct val="158064"/>
              </a:lnSpc>
              <a:spcBef>
                <a:spcPts val="0"/>
              </a:spcBef>
              <a:spcAft>
                <a:spcPts val="0"/>
              </a:spcAft>
              <a:buNone/>
            </a:pPr>
            <a:r>
              <a:rPr lang="tr" sz="1550">
                <a:solidFill>
                  <a:srgbClr val="4A4A45"/>
                </a:solidFill>
                <a:latin typeface="Lato"/>
                <a:ea typeface="Lato"/>
                <a:cs typeface="Lato"/>
                <a:sym typeface="Lato"/>
              </a:rPr>
              <a:t>Faster R-CNN mimarisi kullanılarak Sentinel-1 VH SAR görüntüleri üzerinde gerçekleştirilen gemi tespit çalışmaları sonucunda oldukça başarılı sonuçlar elde edilmiştir. Model, farklı boyut ve türdeki gemileri yüksek doğruluk oranlarıyla tespit edebilmiştir.</a:t>
            </a:r>
            <a:endParaRPr sz="155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31"/>
          <p:cNvPicPr preferRelativeResize="0"/>
          <p:nvPr/>
        </p:nvPicPr>
        <p:blipFill>
          <a:blip r:embed="rId3">
            <a:alphaModFix/>
          </a:blip>
          <a:stretch>
            <a:fillRect/>
          </a:stretch>
        </p:blipFill>
        <p:spPr>
          <a:xfrm>
            <a:off x="1579650" y="445025"/>
            <a:ext cx="5854206" cy="4203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2"/>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24691"/>
              </a:lnSpc>
              <a:spcBef>
                <a:spcPts val="0"/>
              </a:spcBef>
              <a:spcAft>
                <a:spcPts val="0"/>
              </a:spcAft>
              <a:buClr>
                <a:srgbClr val="282824"/>
              </a:buClr>
              <a:buSzPct val="100000"/>
              <a:buFont typeface="Lato"/>
              <a:buNone/>
            </a:pPr>
            <a:r>
              <a:rPr b="1" lang="tr" sz="4050">
                <a:highlight>
                  <a:schemeClr val="dk1"/>
                </a:highlight>
                <a:latin typeface="Lato"/>
                <a:ea typeface="Lato"/>
                <a:cs typeface="Lato"/>
                <a:sym typeface="Lato"/>
              </a:rPr>
              <a:t>Tespit Sonuçları</a:t>
            </a:r>
            <a:endParaRPr sz="4050">
              <a:highlight>
                <a:schemeClr val="dk1"/>
              </a:highlight>
              <a:latin typeface="Arial"/>
              <a:ea typeface="Arial"/>
              <a:cs typeface="Arial"/>
              <a:sym typeface="Arial"/>
            </a:endParaRPr>
          </a:p>
          <a:p>
            <a:pPr indent="0" lvl="0" marL="0" rtl="0" algn="l">
              <a:spcBef>
                <a:spcPts val="0"/>
              </a:spcBef>
              <a:spcAft>
                <a:spcPts val="0"/>
              </a:spcAft>
              <a:buNone/>
            </a:pPr>
            <a:r>
              <a:t/>
            </a:r>
            <a:endParaRPr>
              <a:highlight>
                <a:schemeClr val="dk1"/>
              </a:highlight>
            </a:endParaRPr>
          </a:p>
        </p:txBody>
      </p:sp>
      <p:pic>
        <p:nvPicPr>
          <p:cNvPr descr="preencoded.png" id="166" name="Google Shape;166;p32"/>
          <p:cNvPicPr preferRelativeResize="0"/>
          <p:nvPr/>
        </p:nvPicPr>
        <p:blipFill rotWithShape="1">
          <a:blip r:embed="rId3">
            <a:alphaModFix/>
          </a:blip>
          <a:srcRect b="0" l="0" r="0" t="0"/>
          <a:stretch/>
        </p:blipFill>
        <p:spPr>
          <a:xfrm>
            <a:off x="231600" y="1413280"/>
            <a:ext cx="725725" cy="1319986"/>
          </a:xfrm>
          <a:prstGeom prst="rect">
            <a:avLst/>
          </a:prstGeom>
          <a:noFill/>
          <a:ln>
            <a:noFill/>
          </a:ln>
        </p:spPr>
      </p:pic>
      <p:sp>
        <p:nvSpPr>
          <p:cNvPr id="167" name="Google Shape;167;p32"/>
          <p:cNvSpPr/>
          <p:nvPr/>
        </p:nvSpPr>
        <p:spPr>
          <a:xfrm>
            <a:off x="1111361" y="1413274"/>
            <a:ext cx="2609700" cy="278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A4A45"/>
              </a:buClr>
              <a:buSzPts val="2000"/>
              <a:buFont typeface="Lato"/>
              <a:buNone/>
            </a:pPr>
            <a:r>
              <a:rPr b="1" i="0" lang="tr" sz="2000" u="none" cap="none" strike="noStrike">
                <a:solidFill>
                  <a:srgbClr val="4A4A45"/>
                </a:solidFill>
                <a:latin typeface="Lato"/>
                <a:ea typeface="Lato"/>
                <a:cs typeface="Lato"/>
                <a:sym typeface="Lato"/>
              </a:rPr>
              <a:t>Gemi Türlerinin Tespiti</a:t>
            </a:r>
            <a:endParaRPr b="0" i="0" sz="2000" u="none" cap="none" strike="noStrike"/>
          </a:p>
        </p:txBody>
      </p:sp>
      <p:sp>
        <p:nvSpPr>
          <p:cNvPr id="168" name="Google Shape;168;p32"/>
          <p:cNvSpPr/>
          <p:nvPr/>
        </p:nvSpPr>
        <p:spPr>
          <a:xfrm>
            <a:off x="1111372" y="1753140"/>
            <a:ext cx="7570500" cy="8547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4A4A45"/>
              </a:buClr>
              <a:buSzPts val="1600"/>
              <a:buFont typeface="Lato"/>
              <a:buNone/>
            </a:pPr>
            <a:r>
              <a:rPr b="0" i="0" lang="tr" u="none" cap="none" strike="noStrike">
                <a:solidFill>
                  <a:srgbClr val="4A4A45"/>
                </a:solidFill>
                <a:latin typeface="Lato"/>
                <a:ea typeface="Lato"/>
                <a:cs typeface="Lato"/>
                <a:sym typeface="Lato"/>
              </a:rPr>
              <a:t>Önerilen yöntem, büyük kargo gemileri, balıkçı tekneleri ve yolcu gemileri gibi farklı gemi türlerini başarılı bir şekilde tespit edebilmiştir. Algoritmanın yanlış pozitif oranı düşük seviyede olup, tespit edilen gemilerin büyük bir kısmı gerçek gemiler olarak doğrulanmıştır.</a:t>
            </a:r>
            <a:endParaRPr b="0" i="0" u="none" cap="none" strike="noStrike"/>
          </a:p>
        </p:txBody>
      </p:sp>
      <p:pic>
        <p:nvPicPr>
          <p:cNvPr descr="preencoded.png" id="169" name="Google Shape;169;p32"/>
          <p:cNvPicPr preferRelativeResize="0"/>
          <p:nvPr/>
        </p:nvPicPr>
        <p:blipFill rotWithShape="1">
          <a:blip r:embed="rId4">
            <a:alphaModFix/>
          </a:blip>
          <a:srcRect b="0" l="0" r="0" t="0"/>
          <a:stretch/>
        </p:blipFill>
        <p:spPr>
          <a:xfrm>
            <a:off x="231600" y="2786042"/>
            <a:ext cx="725725" cy="1120016"/>
          </a:xfrm>
          <a:prstGeom prst="rect">
            <a:avLst/>
          </a:prstGeom>
          <a:noFill/>
          <a:ln>
            <a:noFill/>
          </a:ln>
        </p:spPr>
      </p:pic>
      <p:sp>
        <p:nvSpPr>
          <p:cNvPr id="170" name="Google Shape;170;p32"/>
          <p:cNvSpPr/>
          <p:nvPr/>
        </p:nvSpPr>
        <p:spPr>
          <a:xfrm>
            <a:off x="1111361" y="2669535"/>
            <a:ext cx="3153000" cy="278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A4A45"/>
              </a:buClr>
              <a:buSzPts val="2000"/>
              <a:buFont typeface="Lato"/>
              <a:buNone/>
            </a:pPr>
            <a:r>
              <a:rPr b="1" i="0" lang="tr" sz="2000" u="none" cap="none" strike="noStrike">
                <a:solidFill>
                  <a:srgbClr val="4A4A45"/>
                </a:solidFill>
                <a:latin typeface="Lato"/>
                <a:ea typeface="Lato"/>
                <a:cs typeface="Lato"/>
                <a:sym typeface="Lato"/>
              </a:rPr>
              <a:t>Harita Üzerinde İşaretleme</a:t>
            </a:r>
            <a:endParaRPr b="0" i="0" sz="2000" u="none" cap="none" strike="noStrike"/>
          </a:p>
        </p:txBody>
      </p:sp>
      <p:sp>
        <p:nvSpPr>
          <p:cNvPr id="171" name="Google Shape;171;p32"/>
          <p:cNvSpPr/>
          <p:nvPr/>
        </p:nvSpPr>
        <p:spPr>
          <a:xfrm>
            <a:off x="1111372" y="2947721"/>
            <a:ext cx="7412700" cy="7959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4A4A45"/>
              </a:buClr>
              <a:buSzPts val="1600"/>
              <a:buFont typeface="Lato"/>
              <a:buNone/>
            </a:pPr>
            <a:r>
              <a:rPr b="0" i="0" lang="tr" u="none" cap="none" strike="noStrike">
                <a:solidFill>
                  <a:srgbClr val="4A4A45"/>
                </a:solidFill>
                <a:latin typeface="Lato"/>
                <a:ea typeface="Lato"/>
                <a:cs typeface="Lato"/>
                <a:sym typeface="Lato"/>
              </a:rPr>
              <a:t>Tespit edilen gemiler harita üzerine işaretlenmiş ve bölgelerdeki gemi yoğunlukları analiz edilmiştir. Özellikle yoğun ticaretin olduğu liman bölgelerinde gemi hareketleri başarılı bir şekilde takip edilmiştir.</a:t>
            </a:r>
            <a:endParaRPr b="0" i="0" u="none" cap="none" strike="noStrike"/>
          </a:p>
        </p:txBody>
      </p:sp>
      <p:pic>
        <p:nvPicPr>
          <p:cNvPr descr="preencoded.png" id="172" name="Google Shape;172;p32"/>
          <p:cNvPicPr preferRelativeResize="0"/>
          <p:nvPr/>
        </p:nvPicPr>
        <p:blipFill rotWithShape="1">
          <a:blip r:embed="rId5">
            <a:alphaModFix/>
          </a:blip>
          <a:srcRect b="0" l="0" r="0" t="0"/>
          <a:stretch/>
        </p:blipFill>
        <p:spPr>
          <a:xfrm>
            <a:off x="231600" y="3958843"/>
            <a:ext cx="725725" cy="1120031"/>
          </a:xfrm>
          <a:prstGeom prst="rect">
            <a:avLst/>
          </a:prstGeom>
          <a:noFill/>
          <a:ln>
            <a:noFill/>
          </a:ln>
        </p:spPr>
      </p:pic>
      <p:sp>
        <p:nvSpPr>
          <p:cNvPr id="173" name="Google Shape;173;p32"/>
          <p:cNvSpPr/>
          <p:nvPr/>
        </p:nvSpPr>
        <p:spPr>
          <a:xfrm>
            <a:off x="1102211" y="3958838"/>
            <a:ext cx="3171300" cy="2781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4A4A45"/>
              </a:buClr>
              <a:buSzPts val="2000"/>
              <a:buFont typeface="Lato"/>
              <a:buNone/>
            </a:pPr>
            <a:r>
              <a:rPr b="1" i="0" lang="tr" sz="2000" u="none" cap="none" strike="noStrike">
                <a:solidFill>
                  <a:srgbClr val="4A4A45"/>
                </a:solidFill>
                <a:latin typeface="Lato"/>
                <a:ea typeface="Lato"/>
                <a:cs typeface="Lato"/>
                <a:sym typeface="Lato"/>
              </a:rPr>
              <a:t>Performans Karşılaştırması</a:t>
            </a:r>
            <a:endParaRPr b="0" i="0" sz="2000" u="none" cap="none" strike="noStrike"/>
          </a:p>
        </p:txBody>
      </p:sp>
      <p:sp>
        <p:nvSpPr>
          <p:cNvPr id="174" name="Google Shape;174;p32"/>
          <p:cNvSpPr/>
          <p:nvPr/>
        </p:nvSpPr>
        <p:spPr>
          <a:xfrm>
            <a:off x="1102222" y="4280968"/>
            <a:ext cx="7579800" cy="795900"/>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4A4A45"/>
              </a:buClr>
              <a:buSzPts val="1600"/>
              <a:buFont typeface="Lato"/>
              <a:buNone/>
            </a:pPr>
            <a:r>
              <a:rPr b="0" i="0" lang="tr" u="none" cap="none" strike="noStrike">
                <a:solidFill>
                  <a:srgbClr val="4A4A45"/>
                </a:solidFill>
                <a:latin typeface="Lato"/>
                <a:ea typeface="Lato"/>
                <a:cs typeface="Lato"/>
                <a:sym typeface="Lato"/>
              </a:rPr>
              <a:t>Sonuçlar, Faster R-CNN modelinin radar görüntüleri üzerinde başarılı bir performans sergilediğini ve denizcilik uygulamaları için etkin bir yöntem sunduğunu göstermektedir.</a:t>
            </a:r>
            <a:endParaRPr b="0" i="0" u="none" cap="none" strike="noStrike"/>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3"/>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lnSpc>
                <a:spcPct val="125000"/>
              </a:lnSpc>
              <a:spcBef>
                <a:spcPts val="0"/>
              </a:spcBef>
              <a:spcAft>
                <a:spcPts val="0"/>
              </a:spcAft>
              <a:buClr>
                <a:srgbClr val="282824"/>
              </a:buClr>
              <a:buSzPct val="100000"/>
              <a:buFont typeface="Lato"/>
              <a:buNone/>
            </a:pPr>
            <a:r>
              <a:rPr b="1" lang="tr" sz="3800">
                <a:latin typeface="Lato"/>
                <a:ea typeface="Lato"/>
                <a:cs typeface="Lato"/>
                <a:sym typeface="Lato"/>
              </a:rPr>
              <a:t>Sonuçlar ve Gelecek Çalışmalar</a:t>
            </a:r>
            <a:endParaRPr sz="3800">
              <a:latin typeface="Arial"/>
              <a:ea typeface="Arial"/>
              <a:cs typeface="Arial"/>
              <a:sym typeface="Arial"/>
            </a:endParaRPr>
          </a:p>
          <a:p>
            <a:pPr indent="0" lvl="0" marL="0" rtl="0" algn="l">
              <a:spcBef>
                <a:spcPts val="0"/>
              </a:spcBef>
              <a:spcAft>
                <a:spcPts val="0"/>
              </a:spcAft>
              <a:buNone/>
            </a:pPr>
            <a:r>
              <a:t/>
            </a:r>
            <a:endParaRPr/>
          </a:p>
        </p:txBody>
      </p:sp>
      <p:sp>
        <p:nvSpPr>
          <p:cNvPr id="180" name="Google Shape;180;p33"/>
          <p:cNvSpPr/>
          <p:nvPr/>
        </p:nvSpPr>
        <p:spPr>
          <a:xfrm>
            <a:off x="143675" y="1468976"/>
            <a:ext cx="90900" cy="703500"/>
          </a:xfrm>
          <a:prstGeom prst="roundRect">
            <a:avLst>
              <a:gd fmla="val 20007" name="adj"/>
            </a:avLst>
          </a:prstGeom>
          <a:solidFill>
            <a:srgbClr val="E5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3"/>
          <p:cNvSpPr/>
          <p:nvPr/>
        </p:nvSpPr>
        <p:spPr>
          <a:xfrm>
            <a:off x="291189" y="1468975"/>
            <a:ext cx="1966500" cy="142500"/>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4A4A45"/>
              </a:buClr>
              <a:buSzPts val="1900"/>
              <a:buFont typeface="Lato"/>
              <a:buNone/>
            </a:pPr>
            <a:r>
              <a:rPr b="1" i="0" lang="tr" sz="1500" u="none" cap="none" strike="noStrike">
                <a:solidFill>
                  <a:srgbClr val="4A4A45"/>
                </a:solidFill>
                <a:latin typeface="Lato"/>
                <a:ea typeface="Lato"/>
                <a:cs typeface="Lato"/>
                <a:sym typeface="Lato"/>
              </a:rPr>
              <a:t>Mevcut Başarı</a:t>
            </a:r>
            <a:endParaRPr b="0" i="0" sz="1500" u="none" cap="none" strike="noStrike"/>
          </a:p>
        </p:txBody>
      </p:sp>
      <p:sp>
        <p:nvSpPr>
          <p:cNvPr id="182" name="Google Shape;182;p33"/>
          <p:cNvSpPr/>
          <p:nvPr/>
        </p:nvSpPr>
        <p:spPr>
          <a:xfrm>
            <a:off x="291191" y="1685195"/>
            <a:ext cx="8141400" cy="5250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Clr>
                <a:srgbClr val="4A4A45"/>
              </a:buClr>
              <a:buSzPts val="1500"/>
              <a:buFont typeface="Lato"/>
              <a:buNone/>
            </a:pPr>
            <a:r>
              <a:rPr b="0" i="0" lang="tr" sz="1300" u="none" cap="none" strike="noStrike">
                <a:solidFill>
                  <a:srgbClr val="4A4A45"/>
                </a:solidFill>
                <a:latin typeface="Lato"/>
                <a:ea typeface="Lato"/>
                <a:cs typeface="Lato"/>
                <a:sym typeface="Lato"/>
              </a:rPr>
              <a:t>Bu çalışma, SAR tabanlı gemi tespitinde derin öğrenme algoritmalarının etkinliğini kanıtlamakla birlikte, deniz güvenliği ve gözetimi açısından yeni araştırma alanları açmaktadır.</a:t>
            </a:r>
            <a:endParaRPr b="0" i="0" sz="1300" u="none" cap="none" strike="noStrike"/>
          </a:p>
        </p:txBody>
      </p:sp>
      <p:sp>
        <p:nvSpPr>
          <p:cNvPr id="183" name="Google Shape;183;p33"/>
          <p:cNvSpPr/>
          <p:nvPr/>
        </p:nvSpPr>
        <p:spPr>
          <a:xfrm>
            <a:off x="401236" y="2210136"/>
            <a:ext cx="90900" cy="929700"/>
          </a:xfrm>
          <a:prstGeom prst="roundRect">
            <a:avLst>
              <a:gd fmla="val 20007" name="adj"/>
            </a:avLst>
          </a:prstGeom>
          <a:solidFill>
            <a:srgbClr val="E5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3"/>
          <p:cNvSpPr/>
          <p:nvPr/>
        </p:nvSpPr>
        <p:spPr>
          <a:xfrm>
            <a:off x="605385" y="2210136"/>
            <a:ext cx="2307300" cy="240000"/>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4A4A45"/>
              </a:buClr>
              <a:buSzPts val="1900"/>
              <a:buFont typeface="Lato"/>
              <a:buNone/>
            </a:pPr>
            <a:r>
              <a:rPr b="1" i="0" lang="tr" sz="1500" u="none" cap="none" strike="noStrike">
                <a:solidFill>
                  <a:srgbClr val="4A4A45"/>
                </a:solidFill>
                <a:latin typeface="Lato"/>
                <a:ea typeface="Lato"/>
                <a:cs typeface="Lato"/>
                <a:sym typeface="Lato"/>
              </a:rPr>
              <a:t>Gelecek Çalışmalar</a:t>
            </a:r>
            <a:endParaRPr b="0" i="0" sz="1500" u="none" cap="none" strike="noStrike"/>
          </a:p>
        </p:txBody>
      </p:sp>
      <p:sp>
        <p:nvSpPr>
          <p:cNvPr id="185" name="Google Shape;185;p33"/>
          <p:cNvSpPr/>
          <p:nvPr/>
        </p:nvSpPr>
        <p:spPr>
          <a:xfrm>
            <a:off x="605386" y="2450266"/>
            <a:ext cx="8141400" cy="5523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rgbClr val="4A4A45"/>
              </a:buClr>
              <a:buSzPts val="1500"/>
              <a:buFont typeface="Lato"/>
              <a:buNone/>
            </a:pPr>
            <a:r>
              <a:rPr b="0" i="0" lang="tr" sz="1300" u="none" cap="none" strike="noStrike">
                <a:solidFill>
                  <a:srgbClr val="4A4A45"/>
                </a:solidFill>
                <a:latin typeface="Lato"/>
                <a:ea typeface="Lato"/>
                <a:cs typeface="Lato"/>
                <a:sym typeface="Lato"/>
              </a:rPr>
              <a:t>Gelecekteki çalışmalar, algoritmanın farklı SAR veri setleri ile test edilmesi ve gerçek zamanlı uygulamalar için optimize edilmesini kapsayabilir. Ayrıca, SAR görüntülerinin yüksek çözünürlüklü versiyonları kullanılarak daha küçük ve karmaşık gemilerin tespit edilebilirliği artırılabilir.</a:t>
            </a:r>
            <a:endParaRPr b="0" i="0" sz="1300" u="none" cap="none" strike="noStrike"/>
          </a:p>
        </p:txBody>
      </p:sp>
      <p:sp>
        <p:nvSpPr>
          <p:cNvPr id="186" name="Google Shape;186;p33"/>
          <p:cNvSpPr/>
          <p:nvPr/>
        </p:nvSpPr>
        <p:spPr>
          <a:xfrm>
            <a:off x="605386" y="3191424"/>
            <a:ext cx="90900" cy="988200"/>
          </a:xfrm>
          <a:prstGeom prst="roundRect">
            <a:avLst>
              <a:gd fmla="val 20007" name="adj"/>
            </a:avLst>
          </a:prstGeom>
          <a:solidFill>
            <a:srgbClr val="E5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3"/>
          <p:cNvSpPr/>
          <p:nvPr/>
        </p:nvSpPr>
        <p:spPr>
          <a:xfrm>
            <a:off x="719449" y="3254654"/>
            <a:ext cx="2307300" cy="240000"/>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4A4A45"/>
              </a:buClr>
              <a:buSzPts val="1900"/>
              <a:buFont typeface="Lato"/>
              <a:buNone/>
            </a:pPr>
            <a:r>
              <a:rPr b="1" i="0" lang="tr" sz="1500" u="none" cap="none" strike="noStrike">
                <a:solidFill>
                  <a:srgbClr val="4A4A45"/>
                </a:solidFill>
                <a:latin typeface="Lato"/>
                <a:ea typeface="Lato"/>
                <a:cs typeface="Lato"/>
                <a:sym typeface="Lato"/>
              </a:rPr>
              <a:t>AIS Entegrasyonu</a:t>
            </a:r>
            <a:endParaRPr b="0" i="0" sz="1500" u="none" cap="none" strike="noStrike"/>
          </a:p>
        </p:txBody>
      </p:sp>
      <p:sp>
        <p:nvSpPr>
          <p:cNvPr id="188" name="Google Shape;188;p33"/>
          <p:cNvSpPr/>
          <p:nvPr/>
        </p:nvSpPr>
        <p:spPr>
          <a:xfrm>
            <a:off x="719446" y="3574318"/>
            <a:ext cx="7894800" cy="5523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None/>
            </a:pPr>
            <a:r>
              <a:rPr b="0" i="0" lang="tr" sz="1300" u="none" cap="none" strike="noStrike">
                <a:solidFill>
                  <a:srgbClr val="4A4A45"/>
                </a:solidFill>
                <a:latin typeface="Lato"/>
                <a:ea typeface="Lato"/>
                <a:cs typeface="Lato"/>
                <a:sym typeface="Lato"/>
              </a:rPr>
              <a:t>Bunun yanında, AIS verileri ile SAR tabanlı gemi tespiti birleştirilerek gemi sınıflandırma doğruluğu yükseltilebilir.</a:t>
            </a:r>
            <a:endParaRPr b="0" i="0" sz="1300" u="none" cap="none" strike="noStrike"/>
          </a:p>
        </p:txBody>
      </p:sp>
      <p:sp>
        <p:nvSpPr>
          <p:cNvPr id="189" name="Google Shape;189;p33"/>
          <p:cNvSpPr/>
          <p:nvPr/>
        </p:nvSpPr>
        <p:spPr>
          <a:xfrm flipH="1">
            <a:off x="775774" y="4299169"/>
            <a:ext cx="90900" cy="738300"/>
          </a:xfrm>
          <a:prstGeom prst="roundRect">
            <a:avLst>
              <a:gd fmla="val 37152" name="adj"/>
            </a:avLst>
          </a:prstGeom>
          <a:solidFill>
            <a:srgbClr val="E5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3"/>
          <p:cNvSpPr/>
          <p:nvPr/>
        </p:nvSpPr>
        <p:spPr>
          <a:xfrm>
            <a:off x="902120" y="4299164"/>
            <a:ext cx="2307300" cy="240000"/>
          </a:xfrm>
          <a:prstGeom prst="rect">
            <a:avLst/>
          </a:prstGeom>
          <a:noFill/>
          <a:ln>
            <a:noFill/>
          </a:ln>
        </p:spPr>
        <p:txBody>
          <a:bodyPr anchorCtr="0" anchor="t" bIns="0" lIns="0" spcFirstLastPara="1" rIns="0" wrap="square" tIns="0">
            <a:noAutofit/>
          </a:bodyPr>
          <a:lstStyle/>
          <a:p>
            <a:pPr indent="0" lvl="0" marL="0" marR="0" rtl="0" algn="l">
              <a:lnSpc>
                <a:spcPct val="123684"/>
              </a:lnSpc>
              <a:spcBef>
                <a:spcPts val="0"/>
              </a:spcBef>
              <a:spcAft>
                <a:spcPts val="0"/>
              </a:spcAft>
              <a:buClr>
                <a:srgbClr val="4A4A45"/>
              </a:buClr>
              <a:buSzPts val="1900"/>
              <a:buFont typeface="Lato"/>
              <a:buNone/>
            </a:pPr>
            <a:r>
              <a:rPr b="1" i="0" lang="tr" sz="1500" u="none" cap="none" strike="noStrike">
                <a:solidFill>
                  <a:srgbClr val="4A4A45"/>
                </a:solidFill>
                <a:latin typeface="Lato"/>
                <a:ea typeface="Lato"/>
                <a:cs typeface="Lato"/>
                <a:sym typeface="Lato"/>
              </a:rPr>
              <a:t>Sektörel Uygulama</a:t>
            </a:r>
            <a:endParaRPr b="0" i="0" sz="1500" u="none" cap="none" strike="noStrike"/>
          </a:p>
        </p:txBody>
      </p:sp>
      <p:sp>
        <p:nvSpPr>
          <p:cNvPr id="191" name="Google Shape;191;p33"/>
          <p:cNvSpPr/>
          <p:nvPr/>
        </p:nvSpPr>
        <p:spPr>
          <a:xfrm>
            <a:off x="902113" y="4485299"/>
            <a:ext cx="7798800" cy="552300"/>
          </a:xfrm>
          <a:prstGeom prst="rect">
            <a:avLst/>
          </a:prstGeom>
          <a:noFill/>
          <a:ln>
            <a:noFill/>
          </a:ln>
        </p:spPr>
        <p:txBody>
          <a:bodyPr anchorCtr="0" anchor="t" bIns="0" lIns="0" spcFirstLastPara="1" rIns="0" wrap="square" tIns="0">
            <a:noAutofit/>
          </a:bodyPr>
          <a:lstStyle/>
          <a:p>
            <a:pPr indent="0" lvl="0" marL="0" marR="0" rtl="0" algn="l">
              <a:lnSpc>
                <a:spcPct val="150000"/>
              </a:lnSpc>
              <a:spcBef>
                <a:spcPts val="0"/>
              </a:spcBef>
              <a:spcAft>
                <a:spcPts val="0"/>
              </a:spcAft>
              <a:buClr>
                <a:srgbClr val="4A4A45"/>
              </a:buClr>
              <a:buSzPts val="1500"/>
              <a:buFont typeface="Lato"/>
              <a:buNone/>
            </a:pPr>
            <a:r>
              <a:rPr b="0" i="0" lang="tr" sz="1300" u="none" cap="none" strike="noStrike">
                <a:solidFill>
                  <a:srgbClr val="4A4A45"/>
                </a:solidFill>
                <a:latin typeface="Lato"/>
                <a:ea typeface="Lato"/>
                <a:cs typeface="Lato"/>
                <a:sym typeface="Lato"/>
              </a:rPr>
              <a:t>Büyük ölçekli veri kümeleri ile eğitilmiş modellerin denizcilik sektörüne entegrasyonu sayesinde, ticaret yolları ve liman güvenliğinin sağlanmasına katkıda bulunulabilir.</a:t>
            </a:r>
            <a:endParaRPr b="0" i="0" sz="130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